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1" r:id="rId6"/>
    <p:sldId id="262" r:id="rId7"/>
    <p:sldId id="256" r:id="rId8"/>
    <p:sldId id="257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60" r:id="rId17"/>
  </p:sldIdLst>
  <p:sldSz cx="7021513" cy="9906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FF3399"/>
        </a:solidFill>
        <a:latin typeface="Sylfae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70D"/>
    <a:srgbClr val="990000"/>
    <a:srgbClr val="FF0000"/>
    <a:srgbClr val="CC6600"/>
    <a:srgbClr val="000066"/>
    <a:srgbClr val="CC0099"/>
    <a:srgbClr val="FF33CC"/>
    <a:srgbClr val="FF3399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37" autoAdjust="0"/>
    <p:restoredTop sz="97666" autoAdjust="0"/>
  </p:normalViewPr>
  <p:slideViewPr>
    <p:cSldViewPr>
      <p:cViewPr varScale="1">
        <p:scale>
          <a:sx n="51" d="100"/>
          <a:sy n="51" d="100"/>
        </p:scale>
        <p:origin x="2456" y="48"/>
      </p:cViewPr>
      <p:guideLst>
        <p:guide orient="horz" pos="3121"/>
        <p:guide pos="2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36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</c:rich>
      </c:tx>
      <c:layout>
        <c:manualLayout>
          <c:xMode val="edge"/>
          <c:yMode val="edge"/>
          <c:x val="0.32057922028039171"/>
          <c:y val="3.39212709715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Retention</c:v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7-4114-9E37-BB3E53FCB83F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97-4114-9E37-BB3E53FCB83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97-4114-9E37-BB3E53FCB83F}"/>
              </c:ext>
            </c:extLst>
          </c:dPt>
          <c:dLbls>
            <c:dLbl>
              <c:idx val="0"/>
              <c:layout>
                <c:manualLayout>
                  <c:x val="-5.4892594131876964E-2"/>
                  <c:y val="-0.107498978909546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7-4114-9E37-BB3E53FCB83F}"/>
                </c:ext>
              </c:extLst>
            </c:dLbl>
            <c:dLbl>
              <c:idx val="1"/>
              <c:layout>
                <c:manualLayout>
                  <c:x val="1.4094377642067274E-2"/>
                  <c:y val="1.64719381737167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7-4114-9E37-BB3E53FCB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Retention!$A$1:$A$3</c:f>
              <c:strCache>
                <c:ptCount val="3"/>
                <c:pt idx="0">
                  <c:v>6-month review completed </c:v>
                </c:pt>
                <c:pt idx="1">
                  <c:v>6-month review due but not completed </c:v>
                </c:pt>
                <c:pt idx="2">
                  <c:v>Participant withdrawn</c:v>
                </c:pt>
              </c:strCache>
            </c:strRef>
          </c:cat>
          <c:val>
            <c:numRef>
              <c:f>Retention!$B$1:$B$3</c:f>
              <c:numCache>
                <c:formatCode>General</c:formatCode>
                <c:ptCount val="3"/>
                <c:pt idx="0">
                  <c:v>53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97-4114-9E37-BB3E53FC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601842839808428"/>
          <c:y val="0.74815849496591458"/>
          <c:w val="0.7731660716979234"/>
          <c:h val="0.25184150503408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</a:t>
            </a:r>
          </a:p>
        </c:rich>
      </c:tx>
      <c:layout>
        <c:manualLayout>
          <c:xMode val="edge"/>
          <c:yMode val="edge"/>
          <c:x val="0.308291128830463"/>
          <c:y val="4.2537837180130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37179805868924"/>
          <c:y val="0.1870866226965259"/>
          <c:w val="0.64120912688241838"/>
          <c:h val="0.5318066628899299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4-4F42-8BAF-FA634EBEA68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4-4F42-8BAF-FA634EBEA6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Adherence!$A$1:$A$2</c:f>
              <c:strCache>
                <c:ptCount val="2"/>
                <c:pt idx="0">
                  <c:v>Adherence to treatment intervention</c:v>
                </c:pt>
                <c:pt idx="1">
                  <c:v>Non-adherence to treatment intervention</c:v>
                </c:pt>
              </c:strCache>
            </c:strRef>
          </c:cat>
          <c:val>
            <c:numRef>
              <c:f>Adherence!$B$1:$B$2</c:f>
              <c:numCache>
                <c:formatCode>General</c:formatCode>
                <c:ptCount val="2"/>
                <c:pt idx="0">
                  <c:v>52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64-4F42-8BAF-FA634EBEA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386460987760758E-2"/>
          <c:y val="0.75696813166276544"/>
          <c:w val="0.88733717405294665"/>
          <c:h val="0.154616419689213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0" tIns="48158" rIns="96320" bIns="48158" numCol="1" anchor="t" anchorCtr="0" compatLnSpc="1">
            <a:prstTxWarp prst="textNoShape">
              <a:avLst/>
            </a:prstTxWarp>
          </a:bodyPr>
          <a:lstStyle>
            <a:lvl1pPr algn="l" defTabSz="964177" eaLnBrk="0" hangingPunct="0">
              <a:defRPr sz="14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79" y="0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0" tIns="48158" rIns="96320" bIns="48158" numCol="1" anchor="t" anchorCtr="0" compatLnSpc="1">
            <a:prstTxWarp prst="textNoShape">
              <a:avLst/>
            </a:prstTxWarp>
          </a:bodyPr>
          <a:lstStyle>
            <a:lvl1pPr algn="r" defTabSz="964177" eaLnBrk="0" hangingPunct="0">
              <a:defRPr sz="14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757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0" tIns="48158" rIns="96320" bIns="48158" numCol="1" anchor="b" anchorCtr="0" compatLnSpc="1">
            <a:prstTxWarp prst="textNoShape">
              <a:avLst/>
            </a:prstTxWarp>
          </a:bodyPr>
          <a:lstStyle>
            <a:lvl1pPr algn="l" defTabSz="964177" eaLnBrk="0" hangingPunct="0">
              <a:defRPr sz="14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79" y="9720757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0" tIns="48158" rIns="96320" bIns="48158" numCol="1" anchor="b" anchorCtr="0" compatLnSpc="1">
            <a:prstTxWarp prst="textNoShape">
              <a:avLst/>
            </a:prstTxWarp>
          </a:bodyPr>
          <a:lstStyle>
            <a:lvl1pPr algn="r" defTabSz="964177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3AABAF-497E-4303-BC76-1567895A96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95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52" tIns="48525" rIns="97052" bIns="48525" numCol="1" anchor="t" anchorCtr="0" compatLnSpc="1">
            <a:prstTxWarp prst="textNoShape">
              <a:avLst/>
            </a:prstTxWarp>
          </a:bodyPr>
          <a:lstStyle>
            <a:lvl1pPr algn="l" defTabSz="972186" eaLnBrk="0" hangingPunct="0">
              <a:defRPr sz="14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0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52" tIns="48525" rIns="97052" bIns="48525" numCol="1" anchor="t" anchorCtr="0" compatLnSpc="1">
            <a:prstTxWarp prst="textNoShape">
              <a:avLst/>
            </a:prstTxWarp>
          </a:bodyPr>
          <a:lstStyle>
            <a:lvl1pPr algn="r" defTabSz="972186" eaLnBrk="0" hangingPunct="0">
              <a:defRPr sz="14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2338" y="768350"/>
            <a:ext cx="27193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8"/>
            <a:ext cx="5679778" cy="4605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52" tIns="48525" rIns="97052" bIns="48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757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52" tIns="48525" rIns="97052" bIns="48525" numCol="1" anchor="b" anchorCtr="0" compatLnSpc="1">
            <a:prstTxWarp prst="textNoShape">
              <a:avLst/>
            </a:prstTxWarp>
          </a:bodyPr>
          <a:lstStyle>
            <a:lvl1pPr algn="l" defTabSz="972186" eaLnBrk="0" hangingPunct="0">
              <a:defRPr sz="14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20757"/>
            <a:ext cx="3075631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52" tIns="48525" rIns="97052" bIns="48525" numCol="1" anchor="b" anchorCtr="0" compatLnSpc="1">
            <a:prstTxWarp prst="textNoShape">
              <a:avLst/>
            </a:prstTxWarp>
          </a:bodyPr>
          <a:lstStyle>
            <a:lvl1pPr algn="r" defTabSz="9721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A3DDAB2-1DD7-4E2E-86B7-ED9EAA10FE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577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DDAB2-1DD7-4E2E-86B7-ED9EAA10FE8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71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DDAB2-1DD7-4E2E-86B7-ED9EAA10FE8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0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DDAB2-1DD7-4E2E-86B7-ED9EAA10FE8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07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614" y="3077282"/>
            <a:ext cx="5968286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3227" y="5613400"/>
            <a:ext cx="4915059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0619-FC22-4D3F-8E73-6405A202C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E165-0A62-4025-A56A-AC08B4CA6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90597" y="396700"/>
            <a:ext cx="157984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076" y="396700"/>
            <a:ext cx="4622496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2E1C-F202-4772-94F7-1649DC10F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1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23" y="987363"/>
            <a:ext cx="3611064" cy="681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47" y="1801091"/>
            <a:ext cx="2973817" cy="8122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7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6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87" y="2042414"/>
            <a:ext cx="3611064" cy="631265"/>
          </a:xfrm>
        </p:spPr>
        <p:txBody>
          <a:bodyPr anchor="t"/>
          <a:lstStyle>
            <a:lvl1pPr algn="l">
              <a:defRPr sz="18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587" y="1347140"/>
            <a:ext cx="3611064" cy="695274"/>
          </a:xfrm>
        </p:spPr>
        <p:txBody>
          <a:bodyPr anchor="b"/>
          <a:lstStyle>
            <a:lvl1pPr marL="0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1pPr>
            <a:lvl2pPr marL="211912" indent="0">
              <a:buNone/>
              <a:defRPr sz="834">
                <a:solidFill>
                  <a:schemeClr val="tx1">
                    <a:tint val="75000"/>
                  </a:schemeClr>
                </a:solidFill>
              </a:defRPr>
            </a:lvl2pPr>
            <a:lvl3pPr marL="423824" indent="0">
              <a:buNone/>
              <a:defRPr sz="742">
                <a:solidFill>
                  <a:schemeClr val="tx1">
                    <a:tint val="75000"/>
                  </a:schemeClr>
                </a:solidFill>
              </a:defRPr>
            </a:lvl3pPr>
            <a:lvl4pPr marL="635737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4pPr>
            <a:lvl5pPr marL="847649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5pPr>
            <a:lvl6pPr marL="1059561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6pPr>
            <a:lvl7pPr marL="1271473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7pPr>
            <a:lvl8pPr marL="1483385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8pPr>
            <a:lvl9pPr marL="1695298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16" y="741626"/>
            <a:ext cx="1876337" cy="2097594"/>
          </a:xfrm>
        </p:spPr>
        <p:txBody>
          <a:bodyPr/>
          <a:lstStyle>
            <a:lvl1pPr>
              <a:defRPr sz="1298"/>
            </a:lvl1pPr>
            <a:lvl2pPr>
              <a:defRPr sz="1112"/>
            </a:lvl2pPr>
            <a:lvl3pPr>
              <a:defRPr sz="927"/>
            </a:lvl3pPr>
            <a:lvl4pPr>
              <a:defRPr sz="834"/>
            </a:lvl4pPr>
            <a:lvl5pPr>
              <a:defRPr sz="834"/>
            </a:lvl5pPr>
            <a:lvl6pPr>
              <a:defRPr sz="834"/>
            </a:lvl6pPr>
            <a:lvl7pPr>
              <a:defRPr sz="834"/>
            </a:lvl7pPr>
            <a:lvl8pPr>
              <a:defRPr sz="834"/>
            </a:lvl8pPr>
            <a:lvl9pPr>
              <a:defRPr sz="8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558" y="741626"/>
            <a:ext cx="1876337" cy="2097594"/>
          </a:xfrm>
        </p:spPr>
        <p:txBody>
          <a:bodyPr/>
          <a:lstStyle>
            <a:lvl1pPr>
              <a:defRPr sz="1298"/>
            </a:lvl1pPr>
            <a:lvl2pPr>
              <a:defRPr sz="1112"/>
            </a:lvl2pPr>
            <a:lvl3pPr>
              <a:defRPr sz="927"/>
            </a:lvl3pPr>
            <a:lvl4pPr>
              <a:defRPr sz="834"/>
            </a:lvl4pPr>
            <a:lvl5pPr>
              <a:defRPr sz="834"/>
            </a:lvl5pPr>
            <a:lvl6pPr>
              <a:defRPr sz="834"/>
            </a:lvl6pPr>
            <a:lvl7pPr>
              <a:defRPr sz="834"/>
            </a:lvl7pPr>
            <a:lvl8pPr>
              <a:defRPr sz="834"/>
            </a:lvl8pPr>
            <a:lvl9pPr>
              <a:defRPr sz="8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2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15" y="711461"/>
            <a:ext cx="1877075" cy="296503"/>
          </a:xfrm>
        </p:spPr>
        <p:txBody>
          <a:bodyPr anchor="b"/>
          <a:lstStyle>
            <a:lvl1pPr marL="0" indent="0">
              <a:buNone/>
              <a:defRPr sz="1112" b="1"/>
            </a:lvl1pPr>
            <a:lvl2pPr marL="211912" indent="0">
              <a:buNone/>
              <a:defRPr sz="927" b="1"/>
            </a:lvl2pPr>
            <a:lvl3pPr marL="423824" indent="0">
              <a:buNone/>
              <a:defRPr sz="834" b="1"/>
            </a:lvl3pPr>
            <a:lvl4pPr marL="635737" indent="0">
              <a:buNone/>
              <a:defRPr sz="742" b="1"/>
            </a:lvl4pPr>
            <a:lvl5pPr marL="847649" indent="0">
              <a:buNone/>
              <a:defRPr sz="742" b="1"/>
            </a:lvl5pPr>
            <a:lvl6pPr marL="1059561" indent="0">
              <a:buNone/>
              <a:defRPr sz="742" b="1"/>
            </a:lvl6pPr>
            <a:lvl7pPr marL="1271473" indent="0">
              <a:buNone/>
              <a:defRPr sz="742" b="1"/>
            </a:lvl7pPr>
            <a:lvl8pPr marL="1483385" indent="0">
              <a:buNone/>
              <a:defRPr sz="742" b="1"/>
            </a:lvl8pPr>
            <a:lvl9pPr marL="1695298" indent="0">
              <a:buNone/>
              <a:defRPr sz="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415" y="1007964"/>
            <a:ext cx="1877075" cy="1831256"/>
          </a:xfrm>
        </p:spPr>
        <p:txBody>
          <a:bodyPr/>
          <a:lstStyle>
            <a:lvl1pPr>
              <a:defRPr sz="1112"/>
            </a:lvl1pPr>
            <a:lvl2pPr>
              <a:defRPr sz="927"/>
            </a:lvl2pPr>
            <a:lvl3pPr>
              <a:defRPr sz="834"/>
            </a:lvl3pPr>
            <a:lvl4pPr>
              <a:defRPr sz="742"/>
            </a:lvl4pPr>
            <a:lvl5pPr>
              <a:defRPr sz="742"/>
            </a:lvl5pPr>
            <a:lvl6pPr>
              <a:defRPr sz="742"/>
            </a:lvl6pPr>
            <a:lvl7pPr>
              <a:defRPr sz="742"/>
            </a:lvl7pPr>
            <a:lvl8pPr>
              <a:defRPr sz="742"/>
            </a:lvl8pPr>
            <a:lvl9pPr>
              <a:defRPr sz="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8083" y="711461"/>
            <a:ext cx="1877812" cy="296503"/>
          </a:xfrm>
        </p:spPr>
        <p:txBody>
          <a:bodyPr anchor="b"/>
          <a:lstStyle>
            <a:lvl1pPr marL="0" indent="0">
              <a:buNone/>
              <a:defRPr sz="1112" b="1"/>
            </a:lvl1pPr>
            <a:lvl2pPr marL="211912" indent="0">
              <a:buNone/>
              <a:defRPr sz="927" b="1"/>
            </a:lvl2pPr>
            <a:lvl3pPr marL="423824" indent="0">
              <a:buNone/>
              <a:defRPr sz="834" b="1"/>
            </a:lvl3pPr>
            <a:lvl4pPr marL="635737" indent="0">
              <a:buNone/>
              <a:defRPr sz="742" b="1"/>
            </a:lvl4pPr>
            <a:lvl5pPr marL="847649" indent="0">
              <a:buNone/>
              <a:defRPr sz="742" b="1"/>
            </a:lvl5pPr>
            <a:lvl6pPr marL="1059561" indent="0">
              <a:buNone/>
              <a:defRPr sz="742" b="1"/>
            </a:lvl6pPr>
            <a:lvl7pPr marL="1271473" indent="0">
              <a:buNone/>
              <a:defRPr sz="742" b="1"/>
            </a:lvl7pPr>
            <a:lvl8pPr marL="1483385" indent="0">
              <a:buNone/>
              <a:defRPr sz="742" b="1"/>
            </a:lvl8pPr>
            <a:lvl9pPr marL="1695298" indent="0">
              <a:buNone/>
              <a:defRPr sz="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8083" y="1007964"/>
            <a:ext cx="1877812" cy="1831256"/>
          </a:xfrm>
        </p:spPr>
        <p:txBody>
          <a:bodyPr/>
          <a:lstStyle>
            <a:lvl1pPr>
              <a:defRPr sz="1112"/>
            </a:lvl1pPr>
            <a:lvl2pPr>
              <a:defRPr sz="927"/>
            </a:lvl2pPr>
            <a:lvl3pPr>
              <a:defRPr sz="834"/>
            </a:lvl3pPr>
            <a:lvl4pPr>
              <a:defRPr sz="742"/>
            </a:lvl4pPr>
            <a:lvl5pPr>
              <a:defRPr sz="742"/>
            </a:lvl5pPr>
            <a:lvl6pPr>
              <a:defRPr sz="742"/>
            </a:lvl6pPr>
            <a:lvl7pPr>
              <a:defRPr sz="742"/>
            </a:lvl7pPr>
            <a:lvl8pPr>
              <a:defRPr sz="742"/>
            </a:lvl8pPr>
            <a:lvl9pPr>
              <a:defRPr sz="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2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6" y="126547"/>
            <a:ext cx="1397665" cy="538561"/>
          </a:xfrm>
        </p:spPr>
        <p:txBody>
          <a:bodyPr anchor="b"/>
          <a:lstStyle>
            <a:lvl1pPr algn="l">
              <a:defRPr sz="9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971" y="126547"/>
            <a:ext cx="2374924" cy="2712673"/>
          </a:xfrm>
        </p:spPr>
        <p:txBody>
          <a:bodyPr/>
          <a:lstStyle>
            <a:lvl1pPr>
              <a:defRPr sz="1483"/>
            </a:lvl1pPr>
            <a:lvl2pPr>
              <a:defRPr sz="1298"/>
            </a:lvl2pPr>
            <a:lvl3pPr>
              <a:defRPr sz="1112"/>
            </a:lvl3pPr>
            <a:lvl4pPr>
              <a:defRPr sz="927"/>
            </a:lvl4pPr>
            <a:lvl5pPr>
              <a:defRPr sz="927"/>
            </a:lvl5pPr>
            <a:lvl6pPr>
              <a:defRPr sz="927"/>
            </a:lvl6pPr>
            <a:lvl7pPr>
              <a:defRPr sz="927"/>
            </a:lvl7pPr>
            <a:lvl8pPr>
              <a:defRPr sz="927"/>
            </a:lvl8pPr>
            <a:lvl9pPr>
              <a:defRPr sz="9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16" y="665109"/>
            <a:ext cx="1397665" cy="2174111"/>
          </a:xfrm>
        </p:spPr>
        <p:txBody>
          <a:bodyPr/>
          <a:lstStyle>
            <a:lvl1pPr marL="0" indent="0">
              <a:buNone/>
              <a:defRPr sz="649"/>
            </a:lvl1pPr>
            <a:lvl2pPr marL="211912" indent="0">
              <a:buNone/>
              <a:defRPr sz="556"/>
            </a:lvl2pPr>
            <a:lvl3pPr marL="423824" indent="0">
              <a:buNone/>
              <a:defRPr sz="464"/>
            </a:lvl3pPr>
            <a:lvl4pPr marL="635737" indent="0">
              <a:buNone/>
              <a:defRPr sz="417"/>
            </a:lvl4pPr>
            <a:lvl5pPr marL="847649" indent="0">
              <a:buNone/>
              <a:defRPr sz="417"/>
            </a:lvl5pPr>
            <a:lvl6pPr marL="1059561" indent="0">
              <a:buNone/>
              <a:defRPr sz="417"/>
            </a:lvl6pPr>
            <a:lvl7pPr marL="1271473" indent="0">
              <a:buNone/>
              <a:defRPr sz="417"/>
            </a:lvl7pPr>
            <a:lvl8pPr marL="1483385" indent="0">
              <a:buNone/>
              <a:defRPr sz="417"/>
            </a:lvl8pPr>
            <a:lvl9pPr marL="1695298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28D0-1892-46A8-BB39-1ED160709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1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99" y="2224877"/>
            <a:ext cx="2548986" cy="262659"/>
          </a:xfrm>
        </p:spPr>
        <p:txBody>
          <a:bodyPr anchor="b"/>
          <a:lstStyle>
            <a:lvl1pPr algn="l">
              <a:defRPr sz="9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2699" y="283996"/>
            <a:ext cx="2548986" cy="1907037"/>
          </a:xfrm>
        </p:spPr>
        <p:txBody>
          <a:bodyPr/>
          <a:lstStyle>
            <a:lvl1pPr marL="0" indent="0">
              <a:buNone/>
              <a:defRPr sz="1483"/>
            </a:lvl1pPr>
            <a:lvl2pPr marL="211912" indent="0">
              <a:buNone/>
              <a:defRPr sz="1298"/>
            </a:lvl2pPr>
            <a:lvl3pPr marL="423824" indent="0">
              <a:buNone/>
              <a:defRPr sz="1112"/>
            </a:lvl3pPr>
            <a:lvl4pPr marL="635737" indent="0">
              <a:buNone/>
              <a:defRPr sz="927"/>
            </a:lvl4pPr>
            <a:lvl5pPr marL="847649" indent="0">
              <a:buNone/>
              <a:defRPr sz="927"/>
            </a:lvl5pPr>
            <a:lvl6pPr marL="1059561" indent="0">
              <a:buNone/>
              <a:defRPr sz="927"/>
            </a:lvl6pPr>
            <a:lvl7pPr marL="1271473" indent="0">
              <a:buNone/>
              <a:defRPr sz="927"/>
            </a:lvl7pPr>
            <a:lvl8pPr marL="1483385" indent="0">
              <a:buNone/>
              <a:defRPr sz="927"/>
            </a:lvl8pPr>
            <a:lvl9pPr marL="1695298" indent="0">
              <a:buNone/>
              <a:defRPr sz="92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699" y="2487536"/>
            <a:ext cx="2548986" cy="373020"/>
          </a:xfrm>
        </p:spPr>
        <p:txBody>
          <a:bodyPr/>
          <a:lstStyle>
            <a:lvl1pPr marL="0" indent="0">
              <a:buNone/>
              <a:defRPr sz="649"/>
            </a:lvl1pPr>
            <a:lvl2pPr marL="211912" indent="0">
              <a:buNone/>
              <a:defRPr sz="556"/>
            </a:lvl2pPr>
            <a:lvl3pPr marL="423824" indent="0">
              <a:buNone/>
              <a:defRPr sz="464"/>
            </a:lvl3pPr>
            <a:lvl4pPr marL="635737" indent="0">
              <a:buNone/>
              <a:defRPr sz="417"/>
            </a:lvl4pPr>
            <a:lvl5pPr marL="847649" indent="0">
              <a:buNone/>
              <a:defRPr sz="417"/>
            </a:lvl5pPr>
            <a:lvl6pPr marL="1059561" indent="0">
              <a:buNone/>
              <a:defRPr sz="417"/>
            </a:lvl6pPr>
            <a:lvl7pPr marL="1271473" indent="0">
              <a:buNone/>
              <a:defRPr sz="417"/>
            </a:lvl7pPr>
            <a:lvl8pPr marL="1483385" indent="0">
              <a:buNone/>
              <a:defRPr sz="417"/>
            </a:lvl8pPr>
            <a:lvl9pPr marL="1695298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1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80025" y="127283"/>
            <a:ext cx="955870" cy="2711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16" y="127283"/>
            <a:ext cx="2796804" cy="2711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8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614" y="1621191"/>
            <a:ext cx="5968286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689" y="5202944"/>
            <a:ext cx="5266135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74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73" y="2469624"/>
            <a:ext cx="605605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073" y="6629227"/>
            <a:ext cx="605605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4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730" y="2637014"/>
            <a:ext cx="2984143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4641" y="2637014"/>
            <a:ext cx="2984143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2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44" y="527405"/>
            <a:ext cx="605605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644" y="2428348"/>
            <a:ext cx="2970429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644" y="3618443"/>
            <a:ext cx="2970429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4642" y="2428348"/>
            <a:ext cx="2985057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4642" y="3618443"/>
            <a:ext cx="2985057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1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40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51" y="6365523"/>
            <a:ext cx="5968286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51" y="4198586"/>
            <a:ext cx="5968286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99CA-4A3D-4B84-8137-37BD1B433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2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44" y="660400"/>
            <a:ext cx="2264621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058" y="1426284"/>
            <a:ext cx="3554641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644" y="2971801"/>
            <a:ext cx="2264621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44" y="660400"/>
            <a:ext cx="2264621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5058" y="1426284"/>
            <a:ext cx="3554641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644" y="2971801"/>
            <a:ext cx="2264621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46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0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4771" y="527404"/>
            <a:ext cx="1514013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729" y="527404"/>
            <a:ext cx="4454273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9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246" y="1973553"/>
            <a:ext cx="7222128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493" y="3600043"/>
            <a:ext cx="5947635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8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5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74" y="4082402"/>
            <a:ext cx="7222128" cy="1261780"/>
          </a:xfrm>
        </p:spPr>
        <p:txBody>
          <a:bodyPr anchor="t"/>
          <a:lstStyle>
            <a:lvl1pPr algn="l">
              <a:defRPr sz="370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174" y="2692680"/>
            <a:ext cx="7222128" cy="1389722"/>
          </a:xfrm>
        </p:spPr>
        <p:txBody>
          <a:bodyPr anchor="b"/>
          <a:lstStyle>
            <a:lvl1pPr marL="0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1pPr>
            <a:lvl2pPr marL="42355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2pPr>
            <a:lvl3pPr marL="84710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3pPr>
            <a:lvl4pPr marL="1270650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4pPr>
            <a:lvl5pPr marL="1694200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5pPr>
            <a:lvl6pPr marL="2117750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6pPr>
            <a:lvl7pPr marL="2541300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7pPr>
            <a:lvl8pPr marL="2964851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8pPr>
            <a:lvl9pPr marL="3388401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5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831" y="1482371"/>
            <a:ext cx="3752674" cy="4192697"/>
          </a:xfrm>
        </p:spPr>
        <p:txBody>
          <a:bodyPr/>
          <a:lstStyle>
            <a:lvl1pPr>
              <a:defRPr sz="2594"/>
            </a:lvl1pPr>
            <a:lvl2pPr>
              <a:defRPr sz="2223"/>
            </a:lvl2pPr>
            <a:lvl3pPr>
              <a:defRPr sz="1853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116" y="1482371"/>
            <a:ext cx="3752674" cy="4192697"/>
          </a:xfrm>
        </p:spPr>
        <p:txBody>
          <a:bodyPr/>
          <a:lstStyle>
            <a:lvl1pPr>
              <a:defRPr sz="2594"/>
            </a:lvl1pPr>
            <a:lvl2pPr>
              <a:defRPr sz="2223"/>
            </a:lvl2pPr>
            <a:lvl3pPr>
              <a:defRPr sz="1853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0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831" y="1422076"/>
            <a:ext cx="3754150" cy="592654"/>
          </a:xfrm>
        </p:spPr>
        <p:txBody>
          <a:bodyPr anchor="b"/>
          <a:lstStyle>
            <a:lvl1pPr marL="0" indent="0">
              <a:buNone/>
              <a:defRPr sz="2223" b="1"/>
            </a:lvl1pPr>
            <a:lvl2pPr marL="423550" indent="0">
              <a:buNone/>
              <a:defRPr sz="1853" b="1"/>
            </a:lvl2pPr>
            <a:lvl3pPr marL="847100" indent="0">
              <a:buNone/>
              <a:defRPr sz="1668" b="1"/>
            </a:lvl3pPr>
            <a:lvl4pPr marL="1270650" indent="0">
              <a:buNone/>
              <a:defRPr sz="1482" b="1"/>
            </a:lvl4pPr>
            <a:lvl5pPr marL="1694200" indent="0">
              <a:buNone/>
              <a:defRPr sz="1482" b="1"/>
            </a:lvl5pPr>
            <a:lvl6pPr marL="2117750" indent="0">
              <a:buNone/>
              <a:defRPr sz="1482" b="1"/>
            </a:lvl6pPr>
            <a:lvl7pPr marL="2541300" indent="0">
              <a:buNone/>
              <a:defRPr sz="1482" b="1"/>
            </a:lvl7pPr>
            <a:lvl8pPr marL="2964851" indent="0">
              <a:buNone/>
              <a:defRPr sz="1482" b="1"/>
            </a:lvl8pPr>
            <a:lvl9pPr marL="3388401" indent="0">
              <a:buNone/>
              <a:defRPr sz="1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31" y="2014730"/>
            <a:ext cx="3754150" cy="3660338"/>
          </a:xfrm>
        </p:spPr>
        <p:txBody>
          <a:bodyPr/>
          <a:lstStyle>
            <a:lvl1pPr>
              <a:defRPr sz="2223"/>
            </a:lvl1pPr>
            <a:lvl2pPr>
              <a:defRPr sz="1853"/>
            </a:lvl2pPr>
            <a:lvl3pPr>
              <a:defRPr sz="1668"/>
            </a:lvl3pPr>
            <a:lvl4pPr>
              <a:defRPr sz="1482"/>
            </a:lvl4pPr>
            <a:lvl5pPr>
              <a:defRPr sz="1482"/>
            </a:lvl5pPr>
            <a:lvl6pPr>
              <a:defRPr sz="1482"/>
            </a:lvl6pPr>
            <a:lvl7pPr>
              <a:defRPr sz="1482"/>
            </a:lvl7pPr>
            <a:lvl8pPr>
              <a:defRPr sz="1482"/>
            </a:lvl8pPr>
            <a:lvl9pPr>
              <a:defRPr sz="1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166" y="1422076"/>
            <a:ext cx="3755624" cy="592654"/>
          </a:xfrm>
        </p:spPr>
        <p:txBody>
          <a:bodyPr anchor="b"/>
          <a:lstStyle>
            <a:lvl1pPr marL="0" indent="0">
              <a:buNone/>
              <a:defRPr sz="2223" b="1"/>
            </a:lvl1pPr>
            <a:lvl2pPr marL="423550" indent="0">
              <a:buNone/>
              <a:defRPr sz="1853" b="1"/>
            </a:lvl2pPr>
            <a:lvl3pPr marL="847100" indent="0">
              <a:buNone/>
              <a:defRPr sz="1668" b="1"/>
            </a:lvl3pPr>
            <a:lvl4pPr marL="1270650" indent="0">
              <a:buNone/>
              <a:defRPr sz="1482" b="1"/>
            </a:lvl4pPr>
            <a:lvl5pPr marL="1694200" indent="0">
              <a:buNone/>
              <a:defRPr sz="1482" b="1"/>
            </a:lvl5pPr>
            <a:lvl6pPr marL="2117750" indent="0">
              <a:buNone/>
              <a:defRPr sz="1482" b="1"/>
            </a:lvl6pPr>
            <a:lvl7pPr marL="2541300" indent="0">
              <a:buNone/>
              <a:defRPr sz="1482" b="1"/>
            </a:lvl7pPr>
            <a:lvl8pPr marL="2964851" indent="0">
              <a:buNone/>
              <a:defRPr sz="1482" b="1"/>
            </a:lvl8pPr>
            <a:lvl9pPr marL="3388401" indent="0">
              <a:buNone/>
              <a:defRPr sz="1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166" y="2014730"/>
            <a:ext cx="3755624" cy="3660338"/>
          </a:xfrm>
        </p:spPr>
        <p:txBody>
          <a:bodyPr/>
          <a:lstStyle>
            <a:lvl1pPr>
              <a:defRPr sz="2223"/>
            </a:lvl1pPr>
            <a:lvl2pPr>
              <a:defRPr sz="1853"/>
            </a:lvl2pPr>
            <a:lvl3pPr>
              <a:defRPr sz="1668"/>
            </a:lvl3pPr>
            <a:lvl4pPr>
              <a:defRPr sz="1482"/>
            </a:lvl4pPr>
            <a:lvl5pPr>
              <a:defRPr sz="1482"/>
            </a:lvl5pPr>
            <a:lvl6pPr>
              <a:defRPr sz="1482"/>
            </a:lvl6pPr>
            <a:lvl7pPr>
              <a:defRPr sz="1482"/>
            </a:lvl7pPr>
            <a:lvl8pPr>
              <a:defRPr sz="1482"/>
            </a:lvl8pPr>
            <a:lvl9pPr>
              <a:defRPr sz="1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6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076" y="2311401"/>
            <a:ext cx="3101168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269" y="2311401"/>
            <a:ext cx="3101168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E66B-441B-4367-A2BD-788F580BA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2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5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31" y="252944"/>
            <a:ext cx="2795330" cy="1076483"/>
          </a:xfrm>
        </p:spPr>
        <p:txBody>
          <a:bodyPr anchor="b"/>
          <a:lstStyle>
            <a:lvl1pPr algn="l">
              <a:defRPr sz="185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943" y="252944"/>
            <a:ext cx="4749847" cy="5422124"/>
          </a:xfrm>
        </p:spPr>
        <p:txBody>
          <a:bodyPr/>
          <a:lstStyle>
            <a:lvl1pPr>
              <a:defRPr sz="2964"/>
            </a:lvl1pPr>
            <a:lvl2pPr>
              <a:defRPr sz="2594"/>
            </a:lvl2pPr>
            <a:lvl3pPr>
              <a:defRPr sz="2223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831" y="1329428"/>
            <a:ext cx="2795330" cy="4345640"/>
          </a:xfrm>
        </p:spPr>
        <p:txBody>
          <a:bodyPr/>
          <a:lstStyle>
            <a:lvl1pPr marL="0" indent="0">
              <a:buNone/>
              <a:defRPr sz="1297"/>
            </a:lvl1pPr>
            <a:lvl2pPr marL="423550" indent="0">
              <a:buNone/>
              <a:defRPr sz="1112"/>
            </a:lvl2pPr>
            <a:lvl3pPr marL="847100" indent="0">
              <a:buNone/>
              <a:defRPr sz="926"/>
            </a:lvl3pPr>
            <a:lvl4pPr marL="1270650" indent="0">
              <a:buNone/>
              <a:defRPr sz="834"/>
            </a:lvl4pPr>
            <a:lvl5pPr marL="1694200" indent="0">
              <a:buNone/>
              <a:defRPr sz="834"/>
            </a:lvl5pPr>
            <a:lvl6pPr marL="2117750" indent="0">
              <a:buNone/>
              <a:defRPr sz="834"/>
            </a:lvl6pPr>
            <a:lvl7pPr marL="2541300" indent="0">
              <a:buNone/>
              <a:defRPr sz="834"/>
            </a:lvl7pPr>
            <a:lvl8pPr marL="2964851" indent="0">
              <a:buNone/>
              <a:defRPr sz="834"/>
            </a:lvl8pPr>
            <a:lvl9pPr marL="3388401" indent="0">
              <a:buNone/>
              <a:defRPr sz="8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4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97" y="4447111"/>
            <a:ext cx="5097972" cy="525007"/>
          </a:xfrm>
        </p:spPr>
        <p:txBody>
          <a:bodyPr anchor="b"/>
          <a:lstStyle>
            <a:lvl1pPr algn="l">
              <a:defRPr sz="185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5397" y="567654"/>
            <a:ext cx="5097972" cy="3811810"/>
          </a:xfrm>
        </p:spPr>
        <p:txBody>
          <a:bodyPr/>
          <a:lstStyle>
            <a:lvl1pPr marL="0" indent="0">
              <a:buNone/>
              <a:defRPr sz="2964"/>
            </a:lvl1pPr>
            <a:lvl2pPr marL="423550" indent="0">
              <a:buNone/>
              <a:defRPr sz="2594"/>
            </a:lvl2pPr>
            <a:lvl3pPr marL="847100" indent="0">
              <a:buNone/>
              <a:defRPr sz="2223"/>
            </a:lvl3pPr>
            <a:lvl4pPr marL="1270650" indent="0">
              <a:buNone/>
              <a:defRPr sz="1853"/>
            </a:lvl4pPr>
            <a:lvl5pPr marL="1694200" indent="0">
              <a:buNone/>
              <a:defRPr sz="1853"/>
            </a:lvl5pPr>
            <a:lvl6pPr marL="2117750" indent="0">
              <a:buNone/>
              <a:defRPr sz="1853"/>
            </a:lvl6pPr>
            <a:lvl7pPr marL="2541300" indent="0">
              <a:buNone/>
              <a:defRPr sz="1853"/>
            </a:lvl7pPr>
            <a:lvl8pPr marL="2964851" indent="0">
              <a:buNone/>
              <a:defRPr sz="1853"/>
            </a:lvl8pPr>
            <a:lvl9pPr marL="3388401" indent="0">
              <a:buNone/>
              <a:defRPr sz="18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5397" y="4972118"/>
            <a:ext cx="5097972" cy="745597"/>
          </a:xfrm>
        </p:spPr>
        <p:txBody>
          <a:bodyPr/>
          <a:lstStyle>
            <a:lvl1pPr marL="0" indent="0">
              <a:buNone/>
              <a:defRPr sz="1297"/>
            </a:lvl1pPr>
            <a:lvl2pPr marL="423550" indent="0">
              <a:buNone/>
              <a:defRPr sz="1112"/>
            </a:lvl2pPr>
            <a:lvl3pPr marL="847100" indent="0">
              <a:buNone/>
              <a:defRPr sz="926"/>
            </a:lvl3pPr>
            <a:lvl4pPr marL="1270650" indent="0">
              <a:buNone/>
              <a:defRPr sz="834"/>
            </a:lvl4pPr>
            <a:lvl5pPr marL="1694200" indent="0">
              <a:buNone/>
              <a:defRPr sz="834"/>
            </a:lvl5pPr>
            <a:lvl6pPr marL="2117750" indent="0">
              <a:buNone/>
              <a:defRPr sz="834"/>
            </a:lvl6pPr>
            <a:lvl7pPr marL="2541300" indent="0">
              <a:buNone/>
              <a:defRPr sz="834"/>
            </a:lvl7pPr>
            <a:lvl8pPr marL="2964851" indent="0">
              <a:buNone/>
              <a:defRPr sz="834"/>
            </a:lvl8pPr>
            <a:lvl9pPr marL="3388401" indent="0">
              <a:buNone/>
              <a:defRPr sz="8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4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1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0050" y="254416"/>
            <a:ext cx="1911740" cy="5420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831" y="254416"/>
            <a:ext cx="5593609" cy="5420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75" y="2217385"/>
            <a:ext cx="3102388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075" y="3141486"/>
            <a:ext cx="3102388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832" y="2217385"/>
            <a:ext cx="3103606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832" y="3141486"/>
            <a:ext cx="3103606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1DA5-7EC8-480B-9950-C6E92E0A4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1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1DEE-A55E-4A82-88F4-028B3B145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D251-9CA7-49D7-88C7-9CE2AFF4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6" y="394405"/>
            <a:ext cx="2310029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216" y="394406"/>
            <a:ext cx="3925221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076" y="2072923"/>
            <a:ext cx="2310029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22A-96E6-4467-9AA1-12A17E30F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266" y="6934200"/>
            <a:ext cx="4212908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6266" y="885119"/>
            <a:ext cx="4212908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266" y="7752822"/>
            <a:ext cx="4212908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3A1-8C61-4456-85D8-0EA98D763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0838" y="396875"/>
            <a:ext cx="63198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0838" y="2311400"/>
            <a:ext cx="6319837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838" y="9182100"/>
            <a:ext cx="16383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8713" y="9182100"/>
            <a:ext cx="2224087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2375" y="9182100"/>
            <a:ext cx="16383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719366-9319-4455-91AB-D2F58C981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416" y="127283"/>
            <a:ext cx="3823479" cy="52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16" y="741626"/>
            <a:ext cx="3823479" cy="209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416" y="2945902"/>
            <a:ext cx="991272" cy="169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06" y="2945902"/>
            <a:ext cx="1345298" cy="169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4623" y="2945902"/>
            <a:ext cx="991272" cy="169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23824" rtl="0" eaLnBrk="1" latinLnBrk="0" hangingPunct="1">
        <a:spcBef>
          <a:spcPct val="0"/>
        </a:spcBef>
        <a:buNone/>
        <a:defRPr sz="20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934" indent="-158934" algn="l" defTabSz="423824" rtl="0" eaLnBrk="1" latinLnBrk="0" hangingPunct="1">
        <a:spcBef>
          <a:spcPct val="20000"/>
        </a:spcBef>
        <a:buFont typeface="Arial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1pPr>
      <a:lvl2pPr marL="344357" indent="-132445" algn="l" defTabSz="423824" rtl="0" eaLnBrk="1" latinLnBrk="0" hangingPunct="1">
        <a:spcBef>
          <a:spcPct val="20000"/>
        </a:spcBef>
        <a:buFont typeface="Arial" pitchFamily="34" charset="0"/>
        <a:buChar char="–"/>
        <a:defRPr sz="1298" kern="1200">
          <a:solidFill>
            <a:schemeClr val="tx1"/>
          </a:solidFill>
          <a:latin typeface="+mn-lt"/>
          <a:ea typeface="+mn-ea"/>
          <a:cs typeface="+mn-cs"/>
        </a:defRPr>
      </a:lvl2pPr>
      <a:lvl3pPr marL="529781" indent="-105956" algn="l" defTabSz="423824" rtl="0" eaLnBrk="1" latinLnBrk="0" hangingPunct="1">
        <a:spcBef>
          <a:spcPct val="20000"/>
        </a:spcBef>
        <a:buFont typeface="Arial" pitchFamily="34" charset="0"/>
        <a:buChar char="•"/>
        <a:defRPr sz="1112" kern="1200">
          <a:solidFill>
            <a:schemeClr val="tx1"/>
          </a:solidFill>
          <a:latin typeface="+mn-lt"/>
          <a:ea typeface="+mn-ea"/>
          <a:cs typeface="+mn-cs"/>
        </a:defRPr>
      </a:lvl3pPr>
      <a:lvl4pPr marL="741693" indent="-105956" algn="l" defTabSz="423824" rtl="0" eaLnBrk="1" latinLnBrk="0" hangingPunct="1">
        <a:spcBef>
          <a:spcPct val="20000"/>
        </a:spcBef>
        <a:buFont typeface="Arial" pitchFamily="34" charset="0"/>
        <a:buChar char="–"/>
        <a:defRPr sz="927" kern="1200">
          <a:solidFill>
            <a:schemeClr val="tx1"/>
          </a:solidFill>
          <a:latin typeface="+mn-lt"/>
          <a:ea typeface="+mn-ea"/>
          <a:cs typeface="+mn-cs"/>
        </a:defRPr>
      </a:lvl4pPr>
      <a:lvl5pPr marL="953605" indent="-105956" algn="l" defTabSz="423824" rtl="0" eaLnBrk="1" latinLnBrk="0" hangingPunct="1">
        <a:spcBef>
          <a:spcPct val="20000"/>
        </a:spcBef>
        <a:buFont typeface="Arial" pitchFamily="34" charset="0"/>
        <a:buChar char="»"/>
        <a:defRPr sz="927" kern="1200">
          <a:solidFill>
            <a:schemeClr val="tx1"/>
          </a:solidFill>
          <a:latin typeface="+mn-lt"/>
          <a:ea typeface="+mn-ea"/>
          <a:cs typeface="+mn-cs"/>
        </a:defRPr>
      </a:lvl5pPr>
      <a:lvl6pPr marL="1165517" indent="-105956" algn="l" defTabSz="423824" rtl="0" eaLnBrk="1" latinLnBrk="0" hangingPunct="1">
        <a:spcBef>
          <a:spcPct val="20000"/>
        </a:spcBef>
        <a:buFont typeface="Arial" pitchFamily="34" charset="0"/>
        <a:buChar char="•"/>
        <a:defRPr sz="927" kern="1200">
          <a:solidFill>
            <a:schemeClr val="tx1"/>
          </a:solidFill>
          <a:latin typeface="+mn-lt"/>
          <a:ea typeface="+mn-ea"/>
          <a:cs typeface="+mn-cs"/>
        </a:defRPr>
      </a:lvl6pPr>
      <a:lvl7pPr marL="1377429" indent="-105956" algn="l" defTabSz="423824" rtl="0" eaLnBrk="1" latinLnBrk="0" hangingPunct="1">
        <a:spcBef>
          <a:spcPct val="20000"/>
        </a:spcBef>
        <a:buFont typeface="Arial" pitchFamily="34" charset="0"/>
        <a:buChar char="•"/>
        <a:defRPr sz="927" kern="1200">
          <a:solidFill>
            <a:schemeClr val="tx1"/>
          </a:solidFill>
          <a:latin typeface="+mn-lt"/>
          <a:ea typeface="+mn-ea"/>
          <a:cs typeface="+mn-cs"/>
        </a:defRPr>
      </a:lvl7pPr>
      <a:lvl8pPr marL="1589342" indent="-105956" algn="l" defTabSz="423824" rtl="0" eaLnBrk="1" latinLnBrk="0" hangingPunct="1">
        <a:spcBef>
          <a:spcPct val="20000"/>
        </a:spcBef>
        <a:buFont typeface="Arial" pitchFamily="34" charset="0"/>
        <a:buChar char="•"/>
        <a:defRPr sz="927" kern="1200">
          <a:solidFill>
            <a:schemeClr val="tx1"/>
          </a:solidFill>
          <a:latin typeface="+mn-lt"/>
          <a:ea typeface="+mn-ea"/>
          <a:cs typeface="+mn-cs"/>
        </a:defRPr>
      </a:lvl8pPr>
      <a:lvl9pPr marL="1801254" indent="-105956" algn="l" defTabSz="423824" rtl="0" eaLnBrk="1" latinLnBrk="0" hangingPunct="1">
        <a:spcBef>
          <a:spcPct val="20000"/>
        </a:spcBef>
        <a:buFont typeface="Arial" pitchFamily="34" charset="0"/>
        <a:buChar char="•"/>
        <a:defRPr sz="9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1pPr>
      <a:lvl2pPr marL="211912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2pPr>
      <a:lvl3pPr marL="423824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3pPr>
      <a:lvl4pPr marL="635737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4pPr>
      <a:lvl5pPr marL="847649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5pPr>
      <a:lvl6pPr marL="1059561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6pPr>
      <a:lvl7pPr marL="1271473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7pPr>
      <a:lvl8pPr marL="1483385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8pPr>
      <a:lvl9pPr marL="1695298" algn="l" defTabSz="423824" rtl="0" eaLnBrk="1" latinLnBrk="0" hangingPunct="1">
        <a:defRPr sz="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730" y="527405"/>
            <a:ext cx="605605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730" y="2637014"/>
            <a:ext cx="605605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730" y="9181398"/>
            <a:ext cx="15798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DD5E-A42C-4449-B911-6EA33602F71B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877" y="9181398"/>
            <a:ext cx="236976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944" y="9181398"/>
            <a:ext cx="15798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4318-0A1B-467D-B222-66CF6A16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831" y="254415"/>
            <a:ext cx="7646959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831" y="1482371"/>
            <a:ext cx="7646959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4831" y="5888306"/>
            <a:ext cx="1982545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3012" y="5888306"/>
            <a:ext cx="2690597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9245" y="5888306"/>
            <a:ext cx="1982545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47100" rtl="0" eaLnBrk="1" latinLnBrk="0" hangingPunct="1">
        <a:spcBef>
          <a:spcPct val="0"/>
        </a:spcBef>
        <a:buNone/>
        <a:defRPr sz="40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663" indent="-317663" algn="l" defTabSz="847100" rtl="0" eaLnBrk="1" latinLnBrk="0" hangingPunct="1">
        <a:spcBef>
          <a:spcPct val="20000"/>
        </a:spcBef>
        <a:buFont typeface="Arial" pitchFamily="34" charset="0"/>
        <a:buChar char="•"/>
        <a:defRPr sz="2964" kern="1200">
          <a:solidFill>
            <a:schemeClr val="tx1"/>
          </a:solidFill>
          <a:latin typeface="+mn-lt"/>
          <a:ea typeface="+mn-ea"/>
          <a:cs typeface="+mn-cs"/>
        </a:defRPr>
      </a:lvl1pPr>
      <a:lvl2pPr marL="688269" indent="-264719" algn="l" defTabSz="847100" rtl="0" eaLnBrk="1" latinLnBrk="0" hangingPunct="1">
        <a:spcBef>
          <a:spcPct val="20000"/>
        </a:spcBef>
        <a:buFont typeface="Arial" pitchFamily="34" charset="0"/>
        <a:buChar char="–"/>
        <a:defRPr sz="2594" kern="1200">
          <a:solidFill>
            <a:schemeClr val="tx1"/>
          </a:solidFill>
          <a:latin typeface="+mn-lt"/>
          <a:ea typeface="+mn-ea"/>
          <a:cs typeface="+mn-cs"/>
        </a:defRPr>
      </a:lvl2pPr>
      <a:lvl3pPr marL="1058875" indent="-211775" algn="l" defTabSz="847100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3pPr>
      <a:lvl4pPr marL="1482425" indent="-211775" algn="l" defTabSz="847100" rtl="0" eaLnBrk="1" latinLnBrk="0" hangingPunct="1">
        <a:spcBef>
          <a:spcPct val="20000"/>
        </a:spcBef>
        <a:buFont typeface="Arial" pitchFamily="34" charset="0"/>
        <a:buChar char="–"/>
        <a:defRPr sz="1853" kern="1200">
          <a:solidFill>
            <a:schemeClr val="tx1"/>
          </a:solidFill>
          <a:latin typeface="+mn-lt"/>
          <a:ea typeface="+mn-ea"/>
          <a:cs typeface="+mn-cs"/>
        </a:defRPr>
      </a:lvl4pPr>
      <a:lvl5pPr marL="1905975" indent="-211775" algn="l" defTabSz="847100" rtl="0" eaLnBrk="1" latinLnBrk="0" hangingPunct="1">
        <a:spcBef>
          <a:spcPct val="20000"/>
        </a:spcBef>
        <a:buFont typeface="Arial" pitchFamily="34" charset="0"/>
        <a:buChar char="»"/>
        <a:defRPr sz="1853" kern="1200">
          <a:solidFill>
            <a:schemeClr val="tx1"/>
          </a:solidFill>
          <a:latin typeface="+mn-lt"/>
          <a:ea typeface="+mn-ea"/>
          <a:cs typeface="+mn-cs"/>
        </a:defRPr>
      </a:lvl5pPr>
      <a:lvl6pPr marL="2329525" indent="-211775" algn="l" defTabSz="847100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6pPr>
      <a:lvl7pPr marL="2753076" indent="-211775" algn="l" defTabSz="847100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7pPr>
      <a:lvl8pPr marL="3176626" indent="-211775" algn="l" defTabSz="847100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8pPr>
      <a:lvl9pPr marL="3600176" indent="-211775" algn="l" defTabSz="847100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55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10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65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20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775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300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4851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401" algn="l" defTabSz="84710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sv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Relationship Id="rId22" Type="http://schemas.openxmlformats.org/officeDocument/2006/relationships/hyperlink" Target="https://www.zeemap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53483" y="4780920"/>
            <a:ext cx="1705085" cy="577514"/>
          </a:xfrm>
          <a:prstGeom prst="homePlate">
            <a:avLst/>
          </a:prstGeom>
          <a:solidFill>
            <a:srgbClr val="99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Recruitment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7021513" cy="99060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jpeg;base64,/9j/4AAQSkZJRgABAQAAAQABAAD/2wCEAAkGBxQTEhUTExIUFRUWFxcWFhgVGRoXFxgaGRgcFhQYGBoYHiggGBolHBoXITEhJSotLi4uFx8zODMsNygtLisBCgoKDg0OGxAQGi0kICYsLDQsNC0sLCw3LCwvLCwsLCwsLCwsLCwsLCwsLCwsLDQsLCwsLCwsLCwsLCwsLCwsLP/AABEIAI4BYwMBEQACEQEDEQH/xAAbAAEBAAMBAQEAAAAAAAAAAAAABgQFBwMCAf/EAE0QAAEDAQUEBgUHBwoGAwAAAAEAAgMRBAUSITEGQVFhBxMicYGRMlKhscEUJUJystHhFTN0gpKz8BYjJGJjZHOTosImNVPS4vE0Q0X/xAAaAQEAAgMBAAAAAAAAAAAAAAAAAQQCAwUG/8QANBEAAgIBAwICCQQBBQEBAAAAAAECAxEEITESQQUTIjJRYXGRodHwFIGx4TMVQlLB8SQj/9oADAMBAAIRAxEAPwDuKAIAgCAiujkgy3oQKD8oTDyYyv3+KhGUuxaqTEIAgJ62n50s3E2S1/vbMVHcnsUKkgIAgCAkekh1IrJp/wDPsuv11DJRXKSAgCAICVu8Uvi1c7LZz5PkH8dyx7k9iqWRAQBAEBJbePpJdvO3xfYePioZKK1SQEAQBAEAQE90hOpdlt/R5fskKGSuSgYcgpIP1AEAQE9anj8qwDebHav31m/HyUdyexQqSAgCAIDRbWejZ/0uzfvAoZKN6pICAIAgCAIAgCAi+jTW88v/ANK0fYjURMpFopMQgCAlLdJ89WYf3O0Hzli+5R3J7FWpICAIAgIvpRr1dipX/mFmrTmXAe0hYyMolosjEIAgCA0UEY/KUrt/yWAH/Nmp7lHcnsb1SQEAQBAR3SC0mS7aa/L4TlyqT4UqoZK4ZYqSAgCAIAgCAnukMfNls/wJPslQ+CVybuxPrGwje1p8wFJB7IAgCAkrVJ8+QD+4znzmi+5R3J7FapICAIAgJ3bSSjLNzttlHnKFDJRRKSAgCAIAgCAIAgJXYOHC68DX0rwnP+iPyWKJZVLIgIAgI63f89s36HKPOQH4KO5PYsVJAQBAEBGdKAJisQG+8LID3Yz8aKGSizUkBAEAQGlid84yDebLEfKWWnvUdyTdKSAgCAICL6RbRglu39Oi/wC0+9QyVwy0UkBAEAQBAEBPdIR+bbX/AILx5iiMlcmzuF1bNAeMMf2AhDM5AEAQEbax8/QfoMntlHloFHcnsWSkgIAgCAlukOXDDZ3cLbZP3wUMlFSpICAIAgCAIAgCAkdhZiZ7zafo255842D/AG+9QiWVykgIAgI63SAX7ZwdTYpQP8wH3Nco7k9ixUkBAEAQEd0msrDZT6tusrv9dPioZlEsVJiEAQBATUE1b3lbwscdf815+KjuT2KVSQEAQBAc+6Unfz91tpra2nyfGPioZKOgqSAgCAIAgCAl+k59LrtZ/s6ebgPioZK5N1cbKWaAcIox5MCkgzkAQBAR1of8/RDf8gfXxnFPd7VHcnsWKkgIAgCAjelR9LLDnStrs326j2hQyY8lkpICAIAgCAIAgCAhejqT+l3s3PK1k8s8QH2fcoRLLpSQEAQHP71f/wARWQAnKzPrTgRKc/GnsUdzLsdAUmIQBAEBM9IFPk0bjo21WVx7uvYD7CoZKKZSQEAQBARt1v8Anu1j+7xU5Dsmnmfao7k9iyUkBAEB8ueBmSB3pyM4OVdJO0cQt9hGGRzbNMHvLW1DqljqR+uWgVNONBmkotYyhGcXnDOp2edr2NewhzXAOaRoQRUFBk9EAQBAEAQEf0szsbddoDnAF7WhoJzcQ9rqAbzQE9wKhkoorjcDZoCCCOqjzBqD2BmDvCkgzkAQBAREh/4hbyu8+FZveo7mXYt1JiEAQBAQ/Sy+kFkFK1t1n7siTmoZKLhSQEAQBAEAQH4SgNfab8gZWsrSRuacR7st60S1NUeZIsw0d8+IP+P5Ob9HF/sF43j1gdH172yjGWkMLXPxMcQdaSChFR2TnpWfOgkpN7MfprW3FLLXJ1WGZrhVrg4cWkEexbYyUllPJolCUXiSweikxCA53LaI3bRx9tlW2UsHaH5wF2Jn1w1xNNaVWPcy7HRFkYhAEAQEZ0uyYbsldva6IjwlafdVQyUWTTUVUkH6gCAICFsr8O0Mo9exgjwez7j5LHuZdi6WRiEBNXztEQSyGmWRfr+z96vU6XK6p/I5+o1nS+mBNTzOeaucXHiSSr0YqPGxzZSlLdsxrbsW62dXOLRGwQmuFzSa0e1zsTq9kYW5ZHOio6mb82Kxx9TpaSCVMnnn6GRZrY9hqx7m9xy8RoVelXGXrI50LJw3iykunaepDZqD+uNP1hu71Ru0eN4fI6FGtztZ8/uUwKonRP1AY9vtrIWGSRwa1up9wHE8lhOcYR6pcGddcrJKMFlnPL325mkJEP8ANM3Ggc895OQ7h5rl266cvU2R6CjwmuKzZu/p+fmCUviK02yN4a2a0PAyAq8tqeeTQaeNFjpZWWW5bbMtfCmmhpJJvjY9tmL5tlmibGXyR4Oz1cg9EA+jhcOz3ZKbtRZXa+lmdOkoupjKUVlpcbfwX9wbbtkIZaAI3HIPHoE86+j7R3LfRrlJ9M9n7fzg52r8KlWuqrdezv8A2WK6JyAgObRX5A7aEnrW0+TOswOYAlbIHFlTlXUcCctVjncyxsdJWRiEAQH4SgOcdLl6x/0OHtF3yqGUlrSWhrXFpAI9J+dcIzoN1RXByXZko6JBM17Q9pq1wBB4g5hZJp8EHopAQBAEBi3lb2wxmR+g0G8ncAtdtsa49TN1FMrpqETn96XzJOe0SG7mD0fHieZXDu1M7Hvx7D0um0ddC2WX7fzgwWNqQMhUgcloSy8FlvCyeE+w81kndaZJontkJAa0Oa4FxqBnkQA3XnouprIdFMYnG8OuVl83jlZ+pmwTuYcTHFp4g0/9rmQnKDzF4OvOuFixJZRvY9ti1hD2Y5BoQaA/W4Hu9i7ulssshma/s5NnhMXP0JYX5waa17WWl/8A9mAcGAD2mp9qtYLNfh1Ee2fic6vRgZboS2mrX03h2InF9atHV1qFHcp21QWrjFJY9nzOlWLbC0MIxFsg4OAB8209tVlgtWeG0S9Xb895X3JtLFaOz6EnquOv1T9L38licjU6Gynfle37m6QphARXTI2t02jvi/eNCh8Ex5Ky7ZccMbvWYx3m0FSQZKAIAgOYzX9ENoY3DHhdAbPiwkNL8ZzFdWVo3EMq8s1h1LOcmXY6cszE120FpMcDiNTRo8cj7Krdp4dViTK+pm4VtohF2DiGTZbA54q3DrTM/gtcrFF4ZthTKayj6kuqQUzbmQNTv03LFXxZk9PNH1+RJOLPM/cn6mJP6WfuNdIwtcWnUEg+GS3J5WSu1h4KzZG8S4GFxqWirPq6EeGXnyXO1lST6135OporupdD7FIqRfOZ9I15l84gB7MQBI4vcK18GkeZXI11jc+jsv5PR+E0KNXmd3/C/sm7BYnyuLYxUgV1AyyG/vCqQhKbxE6Vlsa1mRv7mhtlkLnxsZm2jg4gjLMHIg1GfmrNUbqW3FIo6iWm1KUZt+7BhWi6LTK50jmgueS4nE3fnxWqVFsn1Pub4amiuKhHhGsniLHFrhQg0O/NV5RafSy1GSmlJcG4s23U0UAhYGucMmyOzIbuaG7yNxPkunRdZGHSyjZ4TVZb5j49i9pP26+7RN+cnkdXdiIb+yKD2I5yfLL9Wlpr9SC+X/fJP2qyyGdrxFLhAFX4HYMgSe1SntW+P+I5zmn4kt1xj6FLdu0tqgI6ud9PVecbe6jtPCi1RslHhl67Q6e1elBfFbP6HS9kdsWWv+beBHNSuH6LgNSwn7Jz781brtUtnyec1/hs9N6Ud4+32fE+7y2oaHFkNDTIv1H6vHvVS7XJPpr+f2Obg1xtbn5ucXHmVTdkp7tkGm2q2ZtNsEDoGsLYpMT8TsLtWjsAihIGI5kcqq7pq24SftJKKKZzfRcR3FVoylHhkG4u29cRDX6nQ7jyPAq7Rqep9MgbZXAEAQEVt1OTIyPcG4vFxI9zfauT4hNuSj7jveEVpQlPu3j5f+k0Audg6+Te/wAnv7T/AE/irv6P3/Q5369/8fqfclyudQOmc6mlQTTuq7JS9K5cybMY6yMc9MEs/nsNZfNi6lgIfUuNBlTmTr3ea2UaJOeW8pFmnUu1tYwaIrsYLB6tsryKiN5B4NJB9maGDsitm18za2qz2V0LR8gItQpSTqyDiAwl2L0nZV7Jy8qqMbnMjppfqfNc1jOefoav5HJ/05P2XfcpOn5sP+S+aPkVB3gg9xBHuKgy2Z0HZnaNskLjO9rXRDtucQ0Fu5xJyHA/isXsee1ujddi6Fs+Pj7DEtvSHZm5RB03MdlngTmfAKvPURjxub6fBb57zaj9X8v7Inb3auW12Z0YaI2ek5oOLHShaHGgoAc8t4CwjqHKSWDff4PGmmVnVlpezBsdg+kItsscVoY55jGDGylcLcm4m6Egbwc+CzleovDRoq8JldUrK5Lfs/udGuq+IbQKxSB1NRo4d7TmFthZGfDOffpbaHiyOPz2mBeG0DQ4siIJGRdqAeXFUdRrlF9NfzK5rJLQ5+bnE95XPlZKfrMEpflwWp94QWlsDhCxoaZC5v8AWcThBxYSHYakaq6q3HTPK53J7FdBaHN9FxHdp5aKpCycPVZB6XpbzJCWuHaBBBG+mtfCq7Phuszcoz7lXVrNTJ1ekOMZ9zSnHhrlmac6LRcl05LGnk+rHY2lpgLnN7eEDOgpUkb81XjJJPbJalBykt8GFe9tkYQ1vZG52pPHXRbaa4SWWatRbOLwtjSPdUknMkknmSraWFgot5eTa7Kk/KWdzq92E/Girav/ABP9i1o/8y/cvFyTtHJdu4S22yk6ODHDuwBvvafJcTVpq5nqvDJqWmjjtlfX+zU2G3PhdijIBIoaiuVQaewLRCxweYluyqNixItDaTPZy6F1HEEUyOf0mmvv5hdDq8yvMOTjqCpuxZx+bmJbre6zwNDnAzOGWQo3jkNw05la7LHXWs+sbqaY3Wtpej/JGXhanPcSTVzs3LTUupub5OxXBRWFwjCW82ntYrC+V2GNpcd/Ad5OQUpN8GFlsK1mTwWdotttFi+S9TG4YOrLmuq7BpTDvNMqjyVhufR04ONCrSvU+d1tb5w13+JBO5ih31yoq53kfgkLTiaSCMwRuUkThGcXGS2Zv7Fba0PEArmSXS2jw99XlWSg+zaLm77sJAOPUA6fir1emyuSszZwWR7TgbKQHAk0HCg481vjVOL6VLkHzLdmFpOKtATp+KiWm6VnINeqwKq7pscbXHWlD3jJdamfVBMGStoCAjdurKcbJdxbgPeDiHnU+S5XiFfpKf7Hd8ItXTKv9yXBXO4Oxg2lqvPrXRjDho8b61rTkrE7/Ma2xuU69N5UZb52NjtF+a/WHuK36r1P3Kuh/wAn7E/ftv63B2aYQRrXWnLkrmhu8xS29hdpo8rO+cmrV83FbsxbsbTHSnVhtDXWtfuWDOTraumXVnk/Lyt0rZRhgc8MrQiueJueg3IkKaq3D0p4ybC8rZ1UReBWlMiaakA5+KYK9NXmTUWyElkxOJpqSfM1WR3YrCwaTaxgNmcTq0tI78QHuJWuxeiS/aa+43ksC51q3OkuEVNw3HDbHOhmmdEC2oLcILqOFQC4EaV/gKaEnLc5fjE7I6fEFlPn3IxLdc8VlkdDBIZWNp23UJJIq7NoAyOSi95m8G7wxSWmipLB5xTuYcTHFrhUAtNDnkcwtKeOC5ZVCyPRNZRkXfeRa6hKpTr6XseO1+jens6ez4/PcW91sdK2raea2VVSmso5xsnGWgiJyyoPdnwW5u7apv8APiD9/Jz+Xmp/SWAw1oTaeUYM1trgwnkdPivX6DWrUw39ZcnH1FPlPbhmZdHVgYy4B1SBUgZUG7zVi7qeyMtP0LdvcyrY6MuY7rBUOAqHDIb1qgpJNYN03BtPJ7WmWF7cLnsI+sMuYWMVOLykZzlXNYbXzJu0tAe4N9EONN+Vclei20snNmkpNIqdkrsLQZnChcKNHLUnx/jVc/WXKT6EdPRUOK65d+CkVIvk1tps6bTGHx/nWVpuxDe3v3j8VU1Wn8xZXKOj4frPIliXqv6e85Y+MgkOBBBIIOoIyIPAritY5PUJprKK/ZaFjIcePN/pNJFBhcQKDjRX9NFRj1Z5OTrZylPpxwYW1sDaiQPqXHDSoIAA3U5+9atXFetk36CcsODXBJT+kfBZ1eojqLg8yFmZHQLkhEVmaQNWdY7mS3F7qDwVmCwjg6mTsuaftwavZa+pZpXMkIILS4UAGGhAoKbs9/BY1ybe5Z1ulrrrUoe3Bgbb2UMlY8ZF7Ti72kZ99CPJRYsM3+G2OVbi+z/kmpTktZ0kba7oz2RwAXNseZNniNZYp3TkuG2dI2VJ6s1JPa+AXQ0bbgymz0c89acz6ZGv9ZYSk/M57kGdfLj2c/W+Cs6p4x+4NWVTBU3XFhiaDrSvma/FdWiPTWkwZS3AIDHt1jbKwxvFQfMcCOawsrU4uLNlVsqpqceUc3vSwmGV0ZIdTeOBzHceS4F1XlzcWer096urU0sH3dMsbXEyCopllXOqmiUFLMjHUxslFKBuJr0geKOzGtC06+StSvqls/4KUdNfF5jt+5MSx4hz1VfSX+TZl8dzqswl6JNPdGJWbL2EsaZCQQ8NIArlSuvmsWzka21Sl044Pq8bNOZexNha/QZ5YW5qSKrKlX6UctGdedkMsTowQCaZnTIgqDTTYq7FIg5mFriOBI8jRZHei8pMm9rLVVrYRmSQ53IDTzOfgtNsktjOMHN4PS6LIaNaBVxIAHM5Bc6byy82orL4R1SC5bO1rWGKNxDRUloJNMiTxqVZUIrbB5iWrvbclJrf28ELfFk6mZ8e4GrfqnNvs9yqTj0vB6DTW+dVGfz+JhLEsGLaDQiiwsWxxfHIryoy75/6Og7GzuybXIg5eC16WTU+k8qyycwOGuY0PArpSipr3r6EHhbJHNjrXtZVPisLJThVnO4NMuaYmutslXU3DL7167wvT+VQm+Zbv/o5Gqs6547I87NZHyGjGlx5fE7lflOMPWeDRCuU/VWTZ/yXnpXsd2LMeyi0frK/eWf0NnuPqPZWY6lg8SfcFD1sFwmStDY+Wjb3ds1HGQ556xw4ijR4b/FVrNVKWy2Raq0cIbvc3iqlwIDGvO2CGJ8p0Y0u76aDxNB4rCyahFyfY2U1uyagu7OJSSFzi4mrnEk8yTU+1eeeXuz2cUopJcI3917GWiZuItbEN3WVBP6oBI8aKzXorJrPHxKV3ilNT6c5+H3NlD0eS/SmjH1Q53votq8Ol3kivLxqvtFmDtdsabPG2WNzpGgUlqBVvBwA+juOtPdulpvLjs8m3Q+Jq6bhNJPt9viRh5rUdksdmb4Y+NsTyGvaMIrkHN0FK76ZUW+uSxhnH1mmnGbnFbP6GRd10xWVz5DJkRQF5ADRWtK7zkPJZRio7mu3U2ahKGPl3JTaa9BaJatrgYMLa786k8q5eQWqcss6uj0/kwxLl8m32N2Mda2maQlkVHBh3vcMgaeqDrxpTis40OcX2KHiniKqTpr9Z8+5fd/Q933LJBIWSNodx3OHFp3rlWUyrl0yR5jJS3HaRHUEZHPLcf49ytaaxV7PgwZtscGLHXPXfr3K11UZ6nyDEt9q6wimg0+K0XWdbBlXRd2Oj3eiDkONOPJbdPR1elLgFAuiAgCA+JpQ1pc40DQSe4CpUSkoptmUYuUlFcs5dbLSZHue7VxJ+4fBecsn1ycn3PX1VquCguxsrt2cmlzIwN4vyPg3U+xb6tFZPfhe/wCxVv8AEaatk8v3fc2Z2LO6cfsf+Ssf6a/+X0/sqf6wu8Pr/RkWbY5g9ORzuTQG/etkPDor1nn6Gqfi836kUvr9jSbbWWGJ0TI2BrqEuI1IrRteJycuhXBQXTHgs+HW229UpvKJ9lukAAEjwBoA4gDyWzYvuqDeXFfIG3yVFZX1GnaOXGiDyYY9VfIyLPJaZMmGd/1S4+5Qa5qiHrdK+R47R3NarPB15YCS4NNTUtrWj3AZEVy11IWuyzoWSdLqqbrfKi+35gj7JdxxY3nE4mpJXPnZk68UorCLLY67C6USEHAypB3Y6Cg8K18FNUcyyzn+JXqNbgnu/wCPzYpTP/SvzMtcODHUYMNa1w/Wyqt2fT4OV0f/AD+uuc475+PwNftndTpMMsbS4gFrwOAq4Hwz8wsLoN7os+GaqNeYTeF2+JFqsd4yHXLNSKV0ZEcmbHbj38NKiuozC1XqUYptbM8x4zqozsVUf9vPx/ovNmLK1rcRIBGWZA3JpIx9Zs4TN1aJQw42uqSQHCopSisWTjW+uL+O5B+2+dro6gjOmW/yU32RlVswarCTkNTp37lUpx1rqWVnsYyTaeDaXfs2wAGWrjrTRo+JXqJ6yUl6KwVK9FFbz3ZvI4w0UaABwAoFWbb3ZcSS2R9qCQgCAIAgNLtTdklpjbCxzWtLgZHGugzAAGudDu0VfUVSsj0r9y3o74UTc5LLxt+fA/Lk2Xgs1C1uOT135n9UaN8Eq01de6W5Oo11t2zeF7F+bm7VgphAfhFUBH330fwSkvhcYXHcBVh/V+j4GnJV5aeL42Ovp/F7a10zXUvr8yXtPRxagey6Fw+sQfEFvxWr9PI6UPGtPjdNfnxMa1dH1sYzEGxvp9Fjqu8nAA+BqodE0bYeM6aUsZa+K+zZLTwuaS1zS1w1a4EEd4Oa1HTjKMlmLyjpvRPemKKSzOOcZxs+q89oDudU/rq3p5bdJ5rxujpsjau+z+K/r+C6mha8Uc0OHAiq3SipLDRwzXvuGLdib3HL21VeWkrfGwPKS4RTsvNeensWD0axswaq02ZzDRwpz3HuKqTrlB+kgbbZ6bJzOHaHjkfh5q3o5bOINwroCAIDDvaxGaMxh2EOIxGlTQGpAWq6t2Q6c4N+nuVU+vGccHjdtyQw5tbV3rOzd4cPBY1aauvhbmd+stu9Z7exGyW8qhAEBy+8+stdqeYml9TRtNA0ZNJOjQdc+KyR6ano01CU3j7lBc+xLW0dO7EfUbk3xOp8KeKjJz7/ABST2qWPeysghaxoaxoa0aACgHgFBypScnmTyz0Qg8rTZ2yMcx4DmuFCDvBUNJrDMoTlCSlF4aOYbQ7HSwEuiBki1qBV7eTgNe8exULKJR43R6vReK1XLpn6Mvo/ga27L8kgaWMawjEXdoGtSANxHBa42OKwi3foq7pdUs8dv/DI/lVNix4Yq4cOjqUrX1uKy82Wcmv/AE2rp6cv6fY/ZNrpyCC2KhBGjt+XrJ50jGPhlKaeX9PsfWwtzxWiciXMMaHhnr50NeQyy31U0VxlLcjxbV2UVLy+7xn2FrtdMD1cI+uRwp2W/wC7yWHiNnEF8Tx/vNbZ4q0AFTyXPhFt4RBto7lkIrVo5E/cFdjobGt8IHtHcR+k8eAr71sj4e/90gbOyWFkfojPicz+Cu1UQr4QMlbgEAQBAEAQBAEAQBAEAQBAEAQGvve5ILS2k0TXcDo4dzhmFjKEZcm+jVW0PNcsfnsJe7diX2S1xz2eQPjqWvbJk8MdrQgUdTI0oNAtManCWVwdO7xSOo07rtjh9muMr3di4Vg4oQBAfL2AihAI4FQ0nswYcN2hkgew0GYI1yPA99FojQoT6ogzlYAQBAEAQBAEB+EIDystmZG3Cxoa0bmiiGU5ym+qTyz2QxCAIAgCAwrZdEEprJDG48S0V89VhKEZco316m6raE2v3MF+ydjII6hufAuB8DXJY+RX7DevE9UnnrZI37sHIyrrOesb6hoHju3O9h71Ws0zW8Ts6TxqE/RuWH7e39Gl2XtRs9sjLgW9rq3gihAd2cwdKGh8Fqql0TWS9r61fpZdO+2V+35gvn3JJNaJJZDgZWjRq4tbkCNwB1z46KZ6SdtrlJ4R4vOxvrLZGRijRTid57yrtdMK1iKIPdbQEAQBAEAQBAEAQBAEAQBAEAQBAEAQBAEAQBAEAQBAEAQBAEAQBAEAQBAEAQBAEAQBAEAQGsvi4YLSKSsz3Pbk8dx+ByWudUZ8lrTay7Tv/wDN7ezt8jYxtoAKk0FKnU8ythWfJ9IQ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eg;base64,/9j/4AAQSkZJRgABAQAAAQABAAD/2wCEAAkGBxQTEhUTExIUFRUWFxcWFhgVGRoXFxgaGRgcFhQYGBoYHiggGBolHBoXITEhJSotLi4uFx8zODMsNygtLisBCgoKDg0OGxAQGi0kICYsLDQsNC0sLCw3LCwvLCwsLCwsLCwsLCwsLCwsLCwsLDQsLCwsLCwsLCwsLCwsLCwsLP/AABEIAI4BYwMBEQACEQEDEQH/xAAbAAEBAAMBAQEAAAAAAAAAAAAABgQFBwMCAf/EAE0QAAEDAQUEBgUHBwoGAwAAAAEAAgMRBAUSITEGQVFhBxMicYGRMlKhscEUJUJystHhFTN0gpKz8BYjJGJjZHOTosImNVPS4vE0Q0X/xAAaAQEAAgMBAAAAAAAAAAAAAAAAAQQCAwUG/8QANBEAAgIBAwICCQQBBQEBAAAAAAECAxEEITESQQUTIjJRYXGRodHwFIGx4TMVQlLB8SQj/9oADAMBAAIRAxEAPwDuKAIAgCAiujkgy3oQKD8oTDyYyv3+KhGUuxaqTEIAgJ62n50s3E2S1/vbMVHcnsUKkgIAgCAkekh1IrJp/wDPsuv11DJRXKSAgCAICVu8Uvi1c7LZz5PkH8dyx7k9iqWRAQBAEBJbePpJdvO3xfYePioZKK1SQEAQBAEAQE90hOpdlt/R5fskKGSuSgYcgpIP1AEAQE9anj8qwDebHav31m/HyUdyexQqSAgCAIDRbWejZ/0uzfvAoZKN6pICAIAgCAIAgCAi+jTW88v/ANK0fYjURMpFopMQgCAlLdJ89WYf3O0Hzli+5R3J7FWpICAIAgIvpRr1dipX/mFmrTmXAe0hYyMolosjEIAgCA0UEY/KUrt/yWAH/Nmp7lHcnsb1SQEAQBAR3SC0mS7aa/L4TlyqT4UqoZK4ZYqSAgCAIAgCAnukMfNls/wJPslQ+CVybuxPrGwje1p8wFJB7IAgCAkrVJ8+QD+4znzmi+5R3J7FapICAIAgJ3bSSjLNzttlHnKFDJRRKSAgCAIAgCAIAgJXYOHC68DX0rwnP+iPyWKJZVLIgIAgI63f89s36HKPOQH4KO5PYsVJAQBAEBGdKAJisQG+8LID3Yz8aKGSizUkBAEAQGlid84yDebLEfKWWnvUdyTdKSAgCAICL6RbRglu39Oi/wC0+9QyVwy0UkBAEAQBAEBPdIR+bbX/AILx5iiMlcmzuF1bNAeMMf2AhDM5AEAQEbax8/QfoMntlHloFHcnsWSkgIAgCAlukOXDDZ3cLbZP3wUMlFSpICAIAgCAIAgCAkdhZiZ7zafo255842D/AG+9QiWVykgIAgI63SAX7ZwdTYpQP8wH3Nco7k9ixUkBAEAQEd0msrDZT6tusrv9dPioZlEsVJiEAQBATUE1b3lbwscdf815+KjuT2KVSQEAQBAc+6Unfz91tpra2nyfGPioZKOgqSAgCAIAgCAl+k59LrtZ/s6ebgPioZK5N1cbKWaAcIox5MCkgzkAQBAR1of8/RDf8gfXxnFPd7VHcnsWKkgIAgCAjelR9LLDnStrs326j2hQyY8lkpICAIAgCAIAgCAhejqT+l3s3PK1k8s8QH2fcoRLLpSQEAQHP71f/wARWQAnKzPrTgRKc/GnsUdzLsdAUmIQBAEBM9IFPk0bjo21WVx7uvYD7CoZKKZSQEAQBARt1v8Anu1j+7xU5Dsmnmfao7k9iyUkBAEB8ueBmSB3pyM4OVdJO0cQt9hGGRzbNMHvLW1DqljqR+uWgVNONBmkotYyhGcXnDOp2edr2NewhzXAOaRoQRUFBk9EAQBAEAQEf0szsbddoDnAF7WhoJzcQ9rqAbzQE9wKhkoorjcDZoCCCOqjzBqD2BmDvCkgzkAQBAREh/4hbyu8+FZveo7mXYt1JiEAQBAQ/Sy+kFkFK1t1n7siTmoZKLhSQEAQBAEAQH4SgNfab8gZWsrSRuacR7st60S1NUeZIsw0d8+IP+P5Ob9HF/sF43j1gdH172yjGWkMLXPxMcQdaSChFR2TnpWfOgkpN7MfprW3FLLXJ1WGZrhVrg4cWkEexbYyUllPJolCUXiSweikxCA53LaI3bRx9tlW2UsHaH5wF2Jn1w1xNNaVWPcy7HRFkYhAEAQEZ0uyYbsldva6IjwlafdVQyUWTTUVUkH6gCAICFsr8O0Mo9exgjwez7j5LHuZdi6WRiEBNXztEQSyGmWRfr+z96vU6XK6p/I5+o1nS+mBNTzOeaucXHiSSr0YqPGxzZSlLdsxrbsW62dXOLRGwQmuFzSa0e1zsTq9kYW5ZHOio6mb82Kxx9TpaSCVMnnn6GRZrY9hqx7m9xy8RoVelXGXrI50LJw3iykunaepDZqD+uNP1hu71Ru0eN4fI6FGtztZ8/uUwKonRP1AY9vtrIWGSRwa1up9wHE8lhOcYR6pcGddcrJKMFlnPL325mkJEP8ANM3Ggc895OQ7h5rl266cvU2R6CjwmuKzZu/p+fmCUviK02yN4a2a0PAyAq8tqeeTQaeNFjpZWWW5bbMtfCmmhpJJvjY9tmL5tlmibGXyR4Oz1cg9EA+jhcOz3ZKbtRZXa+lmdOkoupjKUVlpcbfwX9wbbtkIZaAI3HIPHoE86+j7R3LfRrlJ9M9n7fzg52r8KlWuqrdezv8A2WK6JyAgObRX5A7aEnrW0+TOswOYAlbIHFlTlXUcCctVjncyxsdJWRiEAQH4SgOcdLl6x/0OHtF3yqGUlrSWhrXFpAI9J+dcIzoN1RXByXZko6JBM17Q9pq1wBB4g5hZJp8EHopAQBAEBi3lb2wxmR+g0G8ncAtdtsa49TN1FMrpqETn96XzJOe0SG7mD0fHieZXDu1M7Hvx7D0um0ddC2WX7fzgwWNqQMhUgcloSy8FlvCyeE+w81kndaZJontkJAa0Oa4FxqBnkQA3XnouprIdFMYnG8OuVl83jlZ+pmwTuYcTHFp4g0/9rmQnKDzF4OvOuFixJZRvY9ti1hD2Y5BoQaA/W4Hu9i7ulssshma/s5NnhMXP0JYX5waa17WWl/8A9mAcGAD2mp9qtYLNfh1Ee2fic6vRgZboS2mrX03h2InF9atHV1qFHcp21QWrjFJY9nzOlWLbC0MIxFsg4OAB8209tVlgtWeG0S9Xb895X3JtLFaOz6EnquOv1T9L38licjU6Gynfle37m6QphARXTI2t02jvi/eNCh8Ex5Ky7ZccMbvWYx3m0FSQZKAIAgOYzX9ENoY3DHhdAbPiwkNL8ZzFdWVo3EMq8s1h1LOcmXY6cszE120FpMcDiNTRo8cj7Krdp4dViTK+pm4VtohF2DiGTZbA54q3DrTM/gtcrFF4ZthTKayj6kuqQUzbmQNTv03LFXxZk9PNH1+RJOLPM/cn6mJP6WfuNdIwtcWnUEg+GS3J5WSu1h4KzZG8S4GFxqWirPq6EeGXnyXO1lST6135OporupdD7FIqRfOZ9I15l84gB7MQBI4vcK18GkeZXI11jc+jsv5PR+E0KNXmd3/C/sm7BYnyuLYxUgV1AyyG/vCqQhKbxE6Vlsa1mRv7mhtlkLnxsZm2jg4gjLMHIg1GfmrNUbqW3FIo6iWm1KUZt+7BhWi6LTK50jmgueS4nE3fnxWqVFsn1Pub4amiuKhHhGsniLHFrhQg0O/NV5RafSy1GSmlJcG4s23U0UAhYGucMmyOzIbuaG7yNxPkunRdZGHSyjZ4TVZb5j49i9pP26+7RN+cnkdXdiIb+yKD2I5yfLL9Wlpr9SC+X/fJP2qyyGdrxFLhAFX4HYMgSe1SntW+P+I5zmn4kt1xj6FLdu0tqgI6ud9PVecbe6jtPCi1RslHhl67Q6e1elBfFbP6HS9kdsWWv+beBHNSuH6LgNSwn7Jz781brtUtnyec1/hs9N6Ud4+32fE+7y2oaHFkNDTIv1H6vHvVS7XJPpr+f2Obg1xtbn5ucXHmVTdkp7tkGm2q2ZtNsEDoGsLYpMT8TsLtWjsAihIGI5kcqq7pq24SftJKKKZzfRcR3FVoylHhkG4u29cRDX6nQ7jyPAq7Rqep9MgbZXAEAQEVt1OTIyPcG4vFxI9zfauT4hNuSj7jveEVpQlPu3j5f+k0Audg6+Te/wAnv7T/AE/irv6P3/Q5369/8fqfclyudQOmc6mlQTTuq7JS9K5cybMY6yMc9MEs/nsNZfNi6lgIfUuNBlTmTr3ea2UaJOeW8pFmnUu1tYwaIrsYLB6tsryKiN5B4NJB9maGDsitm18za2qz2V0LR8gItQpSTqyDiAwl2L0nZV7Jy8qqMbnMjppfqfNc1jOefoav5HJ/05P2XfcpOn5sP+S+aPkVB3gg9xBHuKgy2Z0HZnaNskLjO9rXRDtucQ0Fu5xJyHA/isXsee1ujddi6Fs+Pj7DEtvSHZm5RB03MdlngTmfAKvPURjxub6fBb57zaj9X8v7Inb3auW12Z0YaI2ek5oOLHShaHGgoAc8t4CwjqHKSWDff4PGmmVnVlpezBsdg+kItsscVoY55jGDGylcLcm4m6Egbwc+CzleovDRoq8JldUrK5Lfs/udGuq+IbQKxSB1NRo4d7TmFthZGfDOffpbaHiyOPz2mBeG0DQ4siIJGRdqAeXFUdRrlF9NfzK5rJLQ5+bnE95XPlZKfrMEpflwWp94QWlsDhCxoaZC5v8AWcThBxYSHYakaq6q3HTPK53J7FdBaHN9FxHdp5aKpCycPVZB6XpbzJCWuHaBBBG+mtfCq7Phuszcoz7lXVrNTJ1ekOMZ9zSnHhrlmac6LRcl05LGnk+rHY2lpgLnN7eEDOgpUkb81XjJJPbJalBykt8GFe9tkYQ1vZG52pPHXRbaa4SWWatRbOLwtjSPdUknMkknmSraWFgot5eTa7Kk/KWdzq92E/Girav/ABP9i1o/8y/cvFyTtHJdu4S22yk6ODHDuwBvvafJcTVpq5nqvDJqWmjjtlfX+zU2G3PhdijIBIoaiuVQaewLRCxweYluyqNixItDaTPZy6F1HEEUyOf0mmvv5hdDq8yvMOTjqCpuxZx+bmJbre6zwNDnAzOGWQo3jkNw05la7LHXWs+sbqaY3Wtpej/JGXhanPcSTVzs3LTUupub5OxXBRWFwjCW82ntYrC+V2GNpcd/Ad5OQUpN8GFlsK1mTwWdotttFi+S9TG4YOrLmuq7BpTDvNMqjyVhufR04ONCrSvU+d1tb5w13+JBO5ih31yoq53kfgkLTiaSCMwRuUkThGcXGS2Zv7Fba0PEArmSXS2jw99XlWSg+zaLm77sJAOPUA6fir1emyuSszZwWR7TgbKQHAk0HCg481vjVOL6VLkHzLdmFpOKtATp+KiWm6VnINeqwKq7pscbXHWlD3jJdamfVBMGStoCAjdurKcbJdxbgPeDiHnU+S5XiFfpKf7Hd8ItXTKv9yXBXO4Oxg2lqvPrXRjDho8b61rTkrE7/Ma2xuU69N5UZb52NjtF+a/WHuK36r1P3Kuh/wAn7E/ftv63B2aYQRrXWnLkrmhu8xS29hdpo8rO+cmrV83FbsxbsbTHSnVhtDXWtfuWDOTraumXVnk/Lyt0rZRhgc8MrQiueJueg3IkKaq3D0p4ybC8rZ1UReBWlMiaakA5+KYK9NXmTUWyElkxOJpqSfM1WR3YrCwaTaxgNmcTq0tI78QHuJWuxeiS/aa+43ksC51q3OkuEVNw3HDbHOhmmdEC2oLcILqOFQC4EaV/gKaEnLc5fjE7I6fEFlPn3IxLdc8VlkdDBIZWNp23UJJIq7NoAyOSi95m8G7wxSWmipLB5xTuYcTHFrhUAtNDnkcwtKeOC5ZVCyPRNZRkXfeRa6hKpTr6XseO1+jens6ez4/PcW91sdK2raea2VVSmso5xsnGWgiJyyoPdnwW5u7apv8APiD9/Jz+Xmp/SWAw1oTaeUYM1trgwnkdPivX6DWrUw39ZcnH1FPlPbhmZdHVgYy4B1SBUgZUG7zVi7qeyMtP0LdvcyrY6MuY7rBUOAqHDIb1qgpJNYN03BtPJ7WmWF7cLnsI+sMuYWMVOLykZzlXNYbXzJu0tAe4N9EONN+Vclei20snNmkpNIqdkrsLQZnChcKNHLUnx/jVc/WXKT6EdPRUOK65d+CkVIvk1tps6bTGHx/nWVpuxDe3v3j8VU1Wn8xZXKOj4frPIliXqv6e85Y+MgkOBBBIIOoIyIPAritY5PUJprKK/ZaFjIcePN/pNJFBhcQKDjRX9NFRj1Z5OTrZylPpxwYW1sDaiQPqXHDSoIAA3U5+9atXFetk36CcsODXBJT+kfBZ1eojqLg8yFmZHQLkhEVmaQNWdY7mS3F7qDwVmCwjg6mTsuaftwavZa+pZpXMkIILS4UAGGhAoKbs9/BY1ybe5Z1ulrrrUoe3Bgbb2UMlY8ZF7Ti72kZ99CPJRYsM3+G2OVbi+z/kmpTktZ0kba7oz2RwAXNseZNniNZYp3TkuG2dI2VJ6s1JPa+AXQ0bbgymz0c89acz6ZGv9ZYSk/M57kGdfLj2c/W+Cs6p4x+4NWVTBU3XFhiaDrSvma/FdWiPTWkwZS3AIDHt1jbKwxvFQfMcCOawsrU4uLNlVsqpqceUc3vSwmGV0ZIdTeOBzHceS4F1XlzcWer096urU0sH3dMsbXEyCopllXOqmiUFLMjHUxslFKBuJr0geKOzGtC06+StSvqls/4KUdNfF5jt+5MSx4hz1VfSX+TZl8dzqswl6JNPdGJWbL2EsaZCQQ8NIArlSuvmsWzka21Sl044Pq8bNOZexNha/QZ5YW5qSKrKlX6UctGdedkMsTowQCaZnTIgqDTTYq7FIg5mFriOBI8jRZHei8pMm9rLVVrYRmSQ53IDTzOfgtNsktjOMHN4PS6LIaNaBVxIAHM5Bc6byy82orL4R1SC5bO1rWGKNxDRUloJNMiTxqVZUIrbB5iWrvbclJrf28ELfFk6mZ8e4GrfqnNvs9yqTj0vB6DTW+dVGfz+JhLEsGLaDQiiwsWxxfHIryoy75/6Og7GzuybXIg5eC16WTU+k8qyycwOGuY0PArpSipr3r6EHhbJHNjrXtZVPisLJThVnO4NMuaYmutslXU3DL7167wvT+VQm+Zbv/o5Gqs6547I87NZHyGjGlx5fE7lflOMPWeDRCuU/VWTZ/yXnpXsd2LMeyi0frK/eWf0NnuPqPZWY6lg8SfcFD1sFwmStDY+Wjb3ds1HGQ556xw4ijR4b/FVrNVKWy2Raq0cIbvc3iqlwIDGvO2CGJ8p0Y0u76aDxNB4rCyahFyfY2U1uyagu7OJSSFzi4mrnEk8yTU+1eeeXuz2cUopJcI3917GWiZuItbEN3WVBP6oBI8aKzXorJrPHxKV3ilNT6c5+H3NlD0eS/SmjH1Q53votq8Ol3kivLxqvtFmDtdsabPG2WNzpGgUlqBVvBwA+juOtPdulpvLjs8m3Q+Jq6bhNJPt9viRh5rUdksdmb4Y+NsTyGvaMIrkHN0FK76ZUW+uSxhnH1mmnGbnFbP6GRd10xWVz5DJkRQF5ADRWtK7zkPJZRio7mu3U2ahKGPl3JTaa9BaJatrgYMLa786k8q5eQWqcss6uj0/kwxLl8m32N2Mda2maQlkVHBh3vcMgaeqDrxpTis40OcX2KHiniKqTpr9Z8+5fd/Q933LJBIWSNodx3OHFp3rlWUyrl0yR5jJS3HaRHUEZHPLcf49ytaaxV7PgwZtscGLHXPXfr3K11UZ6nyDEt9q6wimg0+K0XWdbBlXRd2Oj3eiDkONOPJbdPR1elLgFAuiAgCA+JpQ1pc40DQSe4CpUSkoptmUYuUlFcs5dbLSZHue7VxJ+4fBecsn1ycn3PX1VquCguxsrt2cmlzIwN4vyPg3U+xb6tFZPfhe/wCxVv8AEaatk8v3fc2Z2LO6cfsf+Ssf6a/+X0/sqf6wu8Pr/RkWbY5g9ORzuTQG/etkPDor1nn6Gqfi836kUvr9jSbbWWGJ0TI2BrqEuI1IrRteJycuhXBQXTHgs+HW229UpvKJ9lukAAEjwBoA4gDyWzYvuqDeXFfIG3yVFZX1GnaOXGiDyYY9VfIyLPJaZMmGd/1S4+5Qa5qiHrdK+R47R3NarPB15YCS4NNTUtrWj3AZEVy11IWuyzoWSdLqqbrfKi+35gj7JdxxY3nE4mpJXPnZk68UorCLLY67C6USEHAypB3Y6Cg8K18FNUcyyzn+JXqNbgnu/wCPzYpTP/SvzMtcODHUYMNa1w/Wyqt2fT4OV0f/AD+uuc475+PwNftndTpMMsbS4gFrwOAq4Hwz8wsLoN7os+GaqNeYTeF2+JFqsd4yHXLNSKV0ZEcmbHbj38NKiuozC1XqUYptbM8x4zqozsVUf9vPx/ovNmLK1rcRIBGWZA3JpIx9Zs4TN1aJQw42uqSQHCopSisWTjW+uL+O5B+2+dro6gjOmW/yU32RlVswarCTkNTp37lUpx1rqWVnsYyTaeDaXfs2wAGWrjrTRo+JXqJ6yUl6KwVK9FFbz3ZvI4w0UaABwAoFWbb3ZcSS2R9qCQgCAIAgNLtTdklpjbCxzWtLgZHGugzAAGudDu0VfUVSsj0r9y3o74UTc5LLxt+fA/Lk2Xgs1C1uOT135n9UaN8Eq01de6W5Oo11t2zeF7F+bm7VgphAfhFUBH330fwSkvhcYXHcBVh/V+j4GnJV5aeL42Ovp/F7a10zXUvr8yXtPRxagey6Fw+sQfEFvxWr9PI6UPGtPjdNfnxMa1dH1sYzEGxvp9Fjqu8nAA+BqodE0bYeM6aUsZa+K+zZLTwuaS1zS1w1a4EEd4Oa1HTjKMlmLyjpvRPemKKSzOOcZxs+q89oDudU/rq3p5bdJ5rxujpsjau+z+K/r+C6mha8Uc0OHAiq3SipLDRwzXvuGLdib3HL21VeWkrfGwPKS4RTsvNeensWD0axswaq02ZzDRwpz3HuKqTrlB+kgbbZ6bJzOHaHjkfh5q3o5bOINwroCAIDDvaxGaMxh2EOIxGlTQGpAWq6t2Q6c4N+nuVU+vGccHjdtyQw5tbV3rOzd4cPBY1aauvhbmd+stu9Z7exGyW8qhAEBy+8+stdqeYml9TRtNA0ZNJOjQdc+KyR6ano01CU3j7lBc+xLW0dO7EfUbk3xOp8KeKjJz7/ABST2qWPeysghaxoaxoa0aACgHgFBypScnmTyz0Qg8rTZ2yMcx4DmuFCDvBUNJrDMoTlCSlF4aOYbQ7HSwEuiBki1qBV7eTgNe8exULKJR43R6vReK1XLpn6Mvo/ga27L8kgaWMawjEXdoGtSANxHBa42OKwi3foq7pdUs8dv/DI/lVNix4Yq4cOjqUrX1uKy82Wcmv/AE2rp6cv6fY/ZNrpyCC2KhBGjt+XrJ50jGPhlKaeX9PsfWwtzxWiciXMMaHhnr50NeQyy31U0VxlLcjxbV2UVLy+7xn2FrtdMD1cI+uRwp2W/wC7yWHiNnEF8Tx/vNbZ4q0AFTyXPhFt4RBto7lkIrVo5E/cFdjobGt8IHtHcR+k8eAr71sj4e/90gbOyWFkfojPicz+Cu1UQr4QMlbgEAQBAEAQBAEAQBAEAQBAEAQGvve5ILS2k0TXcDo4dzhmFjKEZcm+jVW0PNcsfnsJe7diX2S1xz2eQPjqWvbJk8MdrQgUdTI0oNAtManCWVwdO7xSOo07rtjh9muMr3di4Vg4oQBAfL2AihAI4FQ0nswYcN2hkgew0GYI1yPA99FojQoT6ogzlYAQBAEAQBAEB+EIDystmZG3Cxoa0bmiiGU5ym+qTyz2QxCAIAgCAwrZdEEprJDG48S0V89VhKEZco316m6raE2v3MF+ydjII6hufAuB8DXJY+RX7DevE9UnnrZI37sHIyrrOesb6hoHju3O9h71Ws0zW8Ts6TxqE/RuWH7e39Gl2XtRs9sjLgW9rq3gihAd2cwdKGh8Fqql0TWS9r61fpZdO+2V+35gvn3JJNaJJZDgZWjRq4tbkCNwB1z46KZ6SdtrlJ4R4vOxvrLZGRijRTid57yrtdMK1iKIPdbQEAQBAEAQBAEAQBAEAQBAEAQBAEAQBAEAQBAEAQBAEAQBAEAQBAEAQBAEAQBAEAQBAEAQGsvi4YLSKSsz3Pbk8dx+ByWudUZ8lrTay7Tv/wDN7ezt8jYxtoAKk0FKnU8ythWfJ9IQ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QTEhUTExIUFRUWFxcWFhgVGRoXFxgaGRgcFhQYGBoYHiggGBolHBoXITEhJSotLi4uFx8zODMsNygtLisBCgoKDg0OGxAQGi0kICYsLDQsNC0sLCw3LCwvLCwsLCwsLCwsLCwsLCwsLCwsLDQsLCwsLCwsLCwsLCwsLCwsLP/AABEIAI4BYwMBEQACEQEDEQH/xAAbAAEBAAMBAQEAAAAAAAAAAAAABgQFBwMCAf/EAE0QAAEDAQUEBgUHBwoGAwAAAAEAAgMRBAUSITEGQVFhBxMicYGRMlKhscEUJUJystHhFTN0gpKz8BYjJGJjZHOTosImNVPS4vE0Q0X/xAAaAQEAAgMBAAAAAAAAAAAAAAAAAQQCAwUG/8QANBEAAgIBAwICCQQBBQEBAAAAAAECAxEEITESQQUTIjJRYXGRodHwFIGx4TMVQlLB8SQj/9oADAMBAAIRAxEAPwDuKAIAgCAiujkgy3oQKD8oTDyYyv3+KhGUuxaqTEIAgJ62n50s3E2S1/vbMVHcnsUKkgIAgCAkekh1IrJp/wDPsuv11DJRXKSAgCAICVu8Uvi1c7LZz5PkH8dyx7k9iqWRAQBAEBJbePpJdvO3xfYePioZKK1SQEAQBAEAQE90hOpdlt/R5fskKGSuSgYcgpIP1AEAQE9anj8qwDebHav31m/HyUdyexQqSAgCAIDRbWejZ/0uzfvAoZKN6pICAIAgCAIAgCAi+jTW88v/ANK0fYjURMpFopMQgCAlLdJ89WYf3O0Hzli+5R3J7FWpICAIAgIvpRr1dipX/mFmrTmXAe0hYyMolosjEIAgCA0UEY/KUrt/yWAH/Nmp7lHcnsb1SQEAQBAR3SC0mS7aa/L4TlyqT4UqoZK4ZYqSAgCAIAgCAnukMfNls/wJPslQ+CVybuxPrGwje1p8wFJB7IAgCAkrVJ8+QD+4znzmi+5R3J7FapICAIAgJ3bSSjLNzttlHnKFDJRRKSAgCAIAgCAIAgJXYOHC68DX0rwnP+iPyWKJZVLIgIAgI63f89s36HKPOQH4KO5PYsVJAQBAEBGdKAJisQG+8LID3Yz8aKGSizUkBAEAQGlid84yDebLEfKWWnvUdyTdKSAgCAICL6RbRglu39Oi/wC0+9QyVwy0UkBAEAQBAEBPdIR+bbX/AILx5iiMlcmzuF1bNAeMMf2AhDM5AEAQEbax8/QfoMntlHloFHcnsWSkgIAgCAlukOXDDZ3cLbZP3wUMlFSpICAIAgCAIAgCAkdhZiZ7zafo255842D/AG+9QiWVykgIAgI63SAX7ZwdTYpQP8wH3Nco7k9ixUkBAEAQEd0msrDZT6tusrv9dPioZlEsVJiEAQBATUE1b3lbwscdf815+KjuT2KVSQEAQBAc+6Unfz91tpra2nyfGPioZKOgqSAgCAIAgCAl+k59LrtZ/s6ebgPioZK5N1cbKWaAcIox5MCkgzkAQBAR1of8/RDf8gfXxnFPd7VHcnsWKkgIAgCAjelR9LLDnStrs326j2hQyY8lkpICAIAgCAIAgCAhejqT+l3s3PK1k8s8QH2fcoRLLpSQEAQHP71f/wARWQAnKzPrTgRKc/GnsUdzLsdAUmIQBAEBM9IFPk0bjo21WVx7uvYD7CoZKKZSQEAQBARt1v8Anu1j+7xU5Dsmnmfao7k9iyUkBAEB8ueBmSB3pyM4OVdJO0cQt9hGGRzbNMHvLW1DqljqR+uWgVNONBmkotYyhGcXnDOp2edr2NewhzXAOaRoQRUFBk9EAQBAEAQEf0szsbddoDnAF7WhoJzcQ9rqAbzQE9wKhkoorjcDZoCCCOqjzBqD2BmDvCkgzkAQBAREh/4hbyu8+FZveo7mXYt1JiEAQBAQ/Sy+kFkFK1t1n7siTmoZKLhSQEAQBAEAQH4SgNfab8gZWsrSRuacR7st60S1NUeZIsw0d8+IP+P5Ob9HF/sF43j1gdH172yjGWkMLXPxMcQdaSChFR2TnpWfOgkpN7MfprW3FLLXJ1WGZrhVrg4cWkEexbYyUllPJolCUXiSweikxCA53LaI3bRx9tlW2UsHaH5wF2Jn1w1xNNaVWPcy7HRFkYhAEAQEZ0uyYbsldva6IjwlafdVQyUWTTUVUkH6gCAICFsr8O0Mo9exgjwez7j5LHuZdi6WRiEBNXztEQSyGmWRfr+z96vU6XK6p/I5+o1nS+mBNTzOeaucXHiSSr0YqPGxzZSlLdsxrbsW62dXOLRGwQmuFzSa0e1zsTq9kYW5ZHOio6mb82Kxx9TpaSCVMnnn6GRZrY9hqx7m9xy8RoVelXGXrI50LJw3iykunaepDZqD+uNP1hu71Ru0eN4fI6FGtztZ8/uUwKonRP1AY9vtrIWGSRwa1up9wHE8lhOcYR6pcGddcrJKMFlnPL325mkJEP8ANM3Ggc895OQ7h5rl266cvU2R6CjwmuKzZu/p+fmCUviK02yN4a2a0PAyAq8tqeeTQaeNFjpZWWW5bbMtfCmmhpJJvjY9tmL5tlmibGXyR4Oz1cg9EA+jhcOz3ZKbtRZXa+lmdOkoupjKUVlpcbfwX9wbbtkIZaAI3HIPHoE86+j7R3LfRrlJ9M9n7fzg52r8KlWuqrdezv8A2WK6JyAgObRX5A7aEnrW0+TOswOYAlbIHFlTlXUcCctVjncyxsdJWRiEAQH4SgOcdLl6x/0OHtF3yqGUlrSWhrXFpAI9J+dcIzoN1RXByXZko6JBM17Q9pq1wBB4g5hZJp8EHopAQBAEBi3lb2wxmR+g0G8ncAtdtsa49TN1FMrpqETn96XzJOe0SG7mD0fHieZXDu1M7Hvx7D0um0ddC2WX7fzgwWNqQMhUgcloSy8FlvCyeE+w81kndaZJontkJAa0Oa4FxqBnkQA3XnouprIdFMYnG8OuVl83jlZ+pmwTuYcTHFp4g0/9rmQnKDzF4OvOuFixJZRvY9ti1hD2Y5BoQaA/W4Hu9i7ulssshma/s5NnhMXP0JYX5waa17WWl/8A9mAcGAD2mp9qtYLNfh1Ee2fic6vRgZboS2mrX03h2InF9atHV1qFHcp21QWrjFJY9nzOlWLbC0MIxFsg4OAB8209tVlgtWeG0S9Xb895X3JtLFaOz6EnquOv1T9L38licjU6Gynfle37m6QphARXTI2t02jvi/eNCh8Ex5Ky7ZccMbvWYx3m0FSQZKAIAgOYzX9ENoY3DHhdAbPiwkNL8ZzFdWVo3EMq8s1h1LOcmXY6cszE120FpMcDiNTRo8cj7Krdp4dViTK+pm4VtohF2DiGTZbA54q3DrTM/gtcrFF4ZthTKayj6kuqQUzbmQNTv03LFXxZk9PNH1+RJOLPM/cn6mJP6WfuNdIwtcWnUEg+GS3J5WSu1h4KzZG8S4GFxqWirPq6EeGXnyXO1lST6135OporupdD7FIqRfOZ9I15l84gB7MQBI4vcK18GkeZXI11jc+jsv5PR+E0KNXmd3/C/sm7BYnyuLYxUgV1AyyG/vCqQhKbxE6Vlsa1mRv7mhtlkLnxsZm2jg4gjLMHIg1GfmrNUbqW3FIo6iWm1KUZt+7BhWi6LTK50jmgueS4nE3fnxWqVFsn1Pub4amiuKhHhGsniLHFrhQg0O/NV5RafSy1GSmlJcG4s23U0UAhYGucMmyOzIbuaG7yNxPkunRdZGHSyjZ4TVZb5j49i9pP26+7RN+cnkdXdiIb+yKD2I5yfLL9Wlpr9SC+X/fJP2qyyGdrxFLhAFX4HYMgSe1SntW+P+I5zmn4kt1xj6FLdu0tqgI6ud9PVecbe6jtPCi1RslHhl67Q6e1elBfFbP6HS9kdsWWv+beBHNSuH6LgNSwn7Jz781brtUtnyec1/hs9N6Ud4+32fE+7y2oaHFkNDTIv1H6vHvVS7XJPpr+f2Obg1xtbn5ucXHmVTdkp7tkGm2q2ZtNsEDoGsLYpMT8TsLtWjsAihIGI5kcqq7pq24SftJKKKZzfRcR3FVoylHhkG4u29cRDX6nQ7jyPAq7Rqep9MgbZXAEAQEVt1OTIyPcG4vFxI9zfauT4hNuSj7jveEVpQlPu3j5f+k0Audg6+Te/wAnv7T/AE/irv6P3/Q5369/8fqfclyudQOmc6mlQTTuq7JS9K5cybMY6yMc9MEs/nsNZfNi6lgIfUuNBlTmTr3ea2UaJOeW8pFmnUu1tYwaIrsYLB6tsryKiN5B4NJB9maGDsitm18za2qz2V0LR8gItQpSTqyDiAwl2L0nZV7Jy8qqMbnMjppfqfNc1jOefoav5HJ/05P2XfcpOn5sP+S+aPkVB3gg9xBHuKgy2Z0HZnaNskLjO9rXRDtucQ0Fu5xJyHA/isXsee1ujddi6Fs+Pj7DEtvSHZm5RB03MdlngTmfAKvPURjxub6fBb57zaj9X8v7Inb3auW12Z0YaI2ek5oOLHShaHGgoAc8t4CwjqHKSWDff4PGmmVnVlpezBsdg+kItsscVoY55jGDGylcLcm4m6Egbwc+CzleovDRoq8JldUrK5Lfs/udGuq+IbQKxSB1NRo4d7TmFthZGfDOffpbaHiyOPz2mBeG0DQ4siIJGRdqAeXFUdRrlF9NfzK5rJLQ5+bnE95XPlZKfrMEpflwWp94QWlsDhCxoaZC5v8AWcThBxYSHYakaq6q3HTPK53J7FdBaHN9FxHdp5aKpCycPVZB6XpbzJCWuHaBBBG+mtfCq7Phuszcoz7lXVrNTJ1ekOMZ9zSnHhrlmac6LRcl05LGnk+rHY2lpgLnN7eEDOgpUkb81XjJJPbJalBykt8GFe9tkYQ1vZG52pPHXRbaa4SWWatRbOLwtjSPdUknMkknmSraWFgot5eTa7Kk/KWdzq92E/Girav/ABP9i1o/8y/cvFyTtHJdu4S22yk6ODHDuwBvvafJcTVpq5nqvDJqWmjjtlfX+zU2G3PhdijIBIoaiuVQaewLRCxweYluyqNixItDaTPZy6F1HEEUyOf0mmvv5hdDq8yvMOTjqCpuxZx+bmJbre6zwNDnAzOGWQo3jkNw05la7LHXWs+sbqaY3Wtpej/JGXhanPcSTVzs3LTUupub5OxXBRWFwjCW82ntYrC+V2GNpcd/Ad5OQUpN8GFlsK1mTwWdotttFi+S9TG4YOrLmuq7BpTDvNMqjyVhufR04ONCrSvU+d1tb5w13+JBO5ih31yoq53kfgkLTiaSCMwRuUkThGcXGS2Zv7Fba0PEArmSXS2jw99XlWSg+zaLm77sJAOPUA6fir1emyuSszZwWR7TgbKQHAk0HCg481vjVOL6VLkHzLdmFpOKtATp+KiWm6VnINeqwKq7pscbXHWlD3jJdamfVBMGStoCAjdurKcbJdxbgPeDiHnU+S5XiFfpKf7Hd8ItXTKv9yXBXO4Oxg2lqvPrXRjDho8b61rTkrE7/Ma2xuU69N5UZb52NjtF+a/WHuK36r1P3Kuh/wAn7E/ftv63B2aYQRrXWnLkrmhu8xS29hdpo8rO+cmrV83FbsxbsbTHSnVhtDXWtfuWDOTraumXVnk/Lyt0rZRhgc8MrQiueJueg3IkKaq3D0p4ybC8rZ1UReBWlMiaakA5+KYK9NXmTUWyElkxOJpqSfM1WR3YrCwaTaxgNmcTq0tI78QHuJWuxeiS/aa+43ksC51q3OkuEVNw3HDbHOhmmdEC2oLcILqOFQC4EaV/gKaEnLc5fjE7I6fEFlPn3IxLdc8VlkdDBIZWNp23UJJIq7NoAyOSi95m8G7wxSWmipLB5xTuYcTHFrhUAtNDnkcwtKeOC5ZVCyPRNZRkXfeRa6hKpTr6XseO1+jens6ez4/PcW91sdK2raea2VVSmso5xsnGWgiJyyoPdnwW5u7apv8APiD9/Jz+Xmp/SWAw1oTaeUYM1trgwnkdPivX6DWrUw39ZcnH1FPlPbhmZdHVgYy4B1SBUgZUG7zVi7qeyMtP0LdvcyrY6MuY7rBUOAqHDIb1qgpJNYN03BtPJ7WmWF7cLnsI+sMuYWMVOLykZzlXNYbXzJu0tAe4N9EONN+Vclei20snNmkpNIqdkrsLQZnChcKNHLUnx/jVc/WXKT6EdPRUOK65d+CkVIvk1tps6bTGHx/nWVpuxDe3v3j8VU1Wn8xZXKOj4frPIliXqv6e85Y+MgkOBBBIIOoIyIPAritY5PUJprKK/ZaFjIcePN/pNJFBhcQKDjRX9NFRj1Z5OTrZylPpxwYW1sDaiQPqXHDSoIAA3U5+9atXFetk36CcsODXBJT+kfBZ1eojqLg8yFmZHQLkhEVmaQNWdY7mS3F7qDwVmCwjg6mTsuaftwavZa+pZpXMkIILS4UAGGhAoKbs9/BY1ybe5Z1ulrrrUoe3Bgbb2UMlY8ZF7Ti72kZ99CPJRYsM3+G2OVbi+z/kmpTktZ0kba7oz2RwAXNseZNniNZYp3TkuG2dI2VJ6s1JPa+AXQ0bbgymz0c89acz6ZGv9ZYSk/M57kGdfLj2c/W+Cs6p4x+4NWVTBU3XFhiaDrSvma/FdWiPTWkwZS3AIDHt1jbKwxvFQfMcCOawsrU4uLNlVsqpqceUc3vSwmGV0ZIdTeOBzHceS4F1XlzcWer096urU0sH3dMsbXEyCopllXOqmiUFLMjHUxslFKBuJr0geKOzGtC06+StSvqls/4KUdNfF5jt+5MSx4hz1VfSX+TZl8dzqswl6JNPdGJWbL2EsaZCQQ8NIArlSuvmsWzka21Sl044Pq8bNOZexNha/QZ5YW5qSKrKlX6UctGdedkMsTowQCaZnTIgqDTTYq7FIg5mFriOBI8jRZHei8pMm9rLVVrYRmSQ53IDTzOfgtNsktjOMHN4PS6LIaNaBVxIAHM5Bc6byy82orL4R1SC5bO1rWGKNxDRUloJNMiTxqVZUIrbB5iWrvbclJrf28ELfFk6mZ8e4GrfqnNvs9yqTj0vB6DTW+dVGfz+JhLEsGLaDQiiwsWxxfHIryoy75/6Og7GzuybXIg5eC16WTU+k8qyycwOGuY0PArpSipr3r6EHhbJHNjrXtZVPisLJThVnO4NMuaYmutslXU3DL7167wvT+VQm+Zbv/o5Gqs6547I87NZHyGjGlx5fE7lflOMPWeDRCuU/VWTZ/yXnpXsd2LMeyi0frK/eWf0NnuPqPZWY6lg8SfcFD1sFwmStDY+Wjb3ds1HGQ556xw4ijR4b/FVrNVKWy2Raq0cIbvc3iqlwIDGvO2CGJ8p0Y0u76aDxNB4rCyahFyfY2U1uyagu7OJSSFzi4mrnEk8yTU+1eeeXuz2cUopJcI3917GWiZuItbEN3WVBP6oBI8aKzXorJrPHxKV3ilNT6c5+H3NlD0eS/SmjH1Q53votq8Ol3kivLxqvtFmDtdsabPG2WNzpGgUlqBVvBwA+juOtPdulpvLjs8m3Q+Jq6bhNJPt9viRh5rUdksdmb4Y+NsTyGvaMIrkHN0FK76ZUW+uSxhnH1mmnGbnFbP6GRd10xWVz5DJkRQF5ADRWtK7zkPJZRio7mu3U2ahKGPl3JTaa9BaJatrgYMLa786k8q5eQWqcss6uj0/kwxLl8m32N2Mda2maQlkVHBh3vcMgaeqDrxpTis40OcX2KHiniKqTpr9Z8+5fd/Q933LJBIWSNodx3OHFp3rlWUyrl0yR5jJS3HaRHUEZHPLcf49ytaaxV7PgwZtscGLHXPXfr3K11UZ6nyDEt9q6wimg0+K0XWdbBlXRd2Oj3eiDkONOPJbdPR1elLgFAuiAgCA+JpQ1pc40DQSe4CpUSkoptmUYuUlFcs5dbLSZHue7VxJ+4fBecsn1ycn3PX1VquCguxsrt2cmlzIwN4vyPg3U+xb6tFZPfhe/wCxVv8AEaatk8v3fc2Z2LO6cfsf+Ssf6a/+X0/sqf6wu8Pr/RkWbY5g9ORzuTQG/etkPDor1nn6Gqfi836kUvr9jSbbWWGJ0TI2BrqEuI1IrRteJycuhXBQXTHgs+HW229UpvKJ9lukAAEjwBoA4gDyWzYvuqDeXFfIG3yVFZX1GnaOXGiDyYY9VfIyLPJaZMmGd/1S4+5Qa5qiHrdK+R47R3NarPB15YCS4NNTUtrWj3AZEVy11IWuyzoWSdLqqbrfKi+35gj7JdxxY3nE4mpJXPnZk68UorCLLY67C6USEHAypB3Y6Cg8K18FNUcyyzn+JXqNbgnu/wCPzYpTP/SvzMtcODHUYMNa1w/Wyqt2fT4OV0f/AD+uuc475+PwNftndTpMMsbS4gFrwOAq4Hwz8wsLoN7os+GaqNeYTeF2+JFqsd4yHXLNSKV0ZEcmbHbj38NKiuozC1XqUYptbM8x4zqozsVUf9vPx/ovNmLK1rcRIBGWZA3JpIx9Zs4TN1aJQw42uqSQHCopSisWTjW+uL+O5B+2+dro6gjOmW/yU32RlVswarCTkNTp37lUpx1rqWVnsYyTaeDaXfs2wAGWrjrTRo+JXqJ6yUl6KwVK9FFbz3ZvI4w0UaABwAoFWbb3ZcSS2R9qCQgCAIAgNLtTdklpjbCxzWtLgZHGugzAAGudDu0VfUVSsj0r9y3o74UTc5LLxt+fA/Lk2Xgs1C1uOT135n9UaN8Eq01de6W5Oo11t2zeF7F+bm7VgphAfhFUBH330fwSkvhcYXHcBVh/V+j4GnJV5aeL42Ovp/F7a10zXUvr8yXtPRxagey6Fw+sQfEFvxWr9PI6UPGtPjdNfnxMa1dH1sYzEGxvp9Fjqu8nAA+BqodE0bYeM6aUsZa+K+zZLTwuaS1zS1w1a4EEd4Oa1HTjKMlmLyjpvRPemKKSzOOcZxs+q89oDudU/rq3p5bdJ5rxujpsjau+z+K/r+C6mha8Uc0OHAiq3SipLDRwzXvuGLdib3HL21VeWkrfGwPKS4RTsvNeensWD0axswaq02ZzDRwpz3HuKqTrlB+kgbbZ6bJzOHaHjkfh5q3o5bOINwroCAIDDvaxGaMxh2EOIxGlTQGpAWq6t2Q6c4N+nuVU+vGccHjdtyQw5tbV3rOzd4cPBY1aauvhbmd+stu9Z7exGyW8qhAEBy+8+stdqeYml9TRtNA0ZNJOjQdc+KyR6ano01CU3j7lBc+xLW0dO7EfUbk3xOp8KeKjJz7/ABST2qWPeysghaxoaxoa0aACgHgFBypScnmTyz0Qg8rTZ2yMcx4DmuFCDvBUNJrDMoTlCSlF4aOYbQ7HSwEuiBki1qBV7eTgNe8exULKJR43R6vReK1XLpn6Mvo/ga27L8kgaWMawjEXdoGtSANxHBa42OKwi3foq7pdUs8dv/DI/lVNix4Yq4cOjqUrX1uKy82Wcmv/AE2rp6cv6fY/ZNrpyCC2KhBGjt+XrJ50jGPhlKaeX9PsfWwtzxWiciXMMaHhnr50NeQyy31U0VxlLcjxbV2UVLy+7xn2FrtdMD1cI+uRwp2W/wC7yWHiNnEF8Tx/vNbZ4q0AFTyXPhFt4RBto7lkIrVo5E/cFdjobGt8IHtHcR+k8eAr71sj4e/90gbOyWFkfojPicz+Cu1UQr4QMlbgEAQBAEAQBAEAQBAEAQBAEAQGvve5ILS2k0TXcDo4dzhmFjKEZcm+jVW0PNcsfnsJe7diX2S1xz2eQPjqWvbJk8MdrQgUdTI0oNAtManCWVwdO7xSOo07rtjh9muMr3di4Vg4oQBAfL2AihAI4FQ0nswYcN2hkgew0GYI1yPA99FojQoT6ogzlYAQBAEAQBAEB+EIDystmZG3Cxoa0bmiiGU5ym+qTyz2QxCAIAgCAwrZdEEprJDG48S0V89VhKEZco316m6raE2v3MF+ydjII6hufAuB8DXJY+RX7DevE9UnnrZI37sHIyrrOesb6hoHju3O9h71Ws0zW8Ts6TxqE/RuWH7e39Gl2XtRs9sjLgW9rq3gihAd2cwdKGh8Fqql0TWS9r61fpZdO+2V+35gvn3JJNaJJZDgZWjRq4tbkCNwB1z46KZ6SdtrlJ4R4vOxvrLZGRijRTid57yrtdMK1iKIPdbQEAQBAEAQBAEAQBAEAQBAEAQBAEAQBAEAQBAEAQBAEAQBAEAQBAEAQBAEAQBAEAQBAEAQGsvi4YLSKSsz3Pbk8dx+ByWudUZ8lrTay7Tv/wDN7ezt8jYxtoAKk0FKnU8ythWfJ9IQ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hQSEBUUEhQVFBUVFBcUFBUUFRYUFBcUFRYXFxYXFRUXHCYeFx4kHBQWHy8gJCcqLC0sFh4xNTAqNiYrLSkBCQoKDgwOGg8PGiwlHyQpKSwrLSwtLSkuMCwsLSkpLCw0KiwsLDA0LCowLCwtKjIsLSwpLSkvLC0qLC4sKTAsKf/AABEIAMYA/gMBIgACEQEDEQH/xAAcAAABBQEBAQAAAAAAAAAAAAAFAAECBAYDBwj/xABFEAACAQIEAwYCCAQDCAAHAAABAgMAEQQSITEFBkETIlFhcZEygRQjQqGxwdHhB1KS8BUzckNTVGKCk7LxJCU0RHOjwv/EABoBAAIDAQEAAAAAAAAAAAAAAAIDAAEEBQb/xAA3EQABAwIEAwYEBQQDAQAAAAABAAIRAyEEEjFBUWGBBRMicZGhMrHB8BQVUtHhI0KS8VOi0oL/2gAMAwEAAhEDEQA/AMScFL/u3/ob9K0PKeMgg7T6XhHmzFCn1YbLkzE/FbQnKD4i9e/59ae9NBhd2p2yajS1zPQwvDpcTwstc4PFC7XIAKgDU2A7S29ttLeYvT42bhkkcrLh5o5BEezBV0RpLBUAVWYWvqb267mvcaVVKzjtKCDDv8z+y+W/o7/yt7Gm7Fv5W9jX1FJKFtfqQNidSbC9ttamdqqy3fnzv0e/8L5a7Jv5T7Gl2Lfyn2NfUwpVchT8+P8Ax+/8LwkcR4dJlabDShgqKwiRY0JES5msjDeTOfGxHhanj4hwpVIOFxBzBbki5uLHut2gy6g3t4+/u1K1XmWI9pDg7/M/svm/mOPD9on0NHydmC5OcnOdSO94C3zvQsYZ/wCVv6TX1JUI5QSwG6mx0I6A9d96qQtVPtwsaG5J8zJ+S+YPor/yN/SanHh3BByMbG9ipINvGvp/r8qeoHBM/P3f8fv/AAvEsZj+GyCwwU6jvG6oFbMbZbFW21bTbQaGuMsnDmb/AOjxIFlAygqO6mU6dp1IB8bkk17nSq86wjtKNA7/ADK8Ojk4cAR9CxRBZSe6S1glrK3aXW7En26aUC49w5TKPosMojCLe6yG8hF3tmANgTlGg+G/Wvo69QmnCi7GwuF+bEKB7kVWZMp9rGm7MAT5uJXzH/hc3+6k/ob9KQ4XN/uZf+236V9PE0l2qZlo/P3/AKB6r5y4Dh5IcQjy4aSSMXzIYM9wQQNHW29jR+U4RzmbhuJzWW4VHRCwtc5UYBdB0HXpXt9K9VmWap2sajsxbB5OIXicIwYFv8MxRDWzdyQm4APcYvdBcHY3IO/SgnMPB80q/RMLOqCNc145jeQ3LEZxewuF/wCn519D3pXq85VU+1XU3ZgD1cSvmYcBxP8Aw8//AGn/AEqQ4Bif+Hn/AO1J+lfSUeJBZlG6Wvt1Fx1vtXS+vyP5VeZavz+p+geq+bE5cxJOuHxA9IZD+VFuB8Knw8rO2Cml+rdUD4d2UOy2ViCvQ+Gte/Xps1QP5IH9uPe0tLBB5leQwdkFI/wfE/Dk/wAqQ9ztS4+IHW1gTudtqEcy8FaQx/ROH4mLQmT6mX4mOii41AUD5k17rnpZqvvPuVmZ2oab87W/9iV84jlnG/8AC4n/ALMv6V1XlTHn/wC2xH/bcflX0JiMTkA63Nh62JP3KT8qmklwCDcEAg+INXn5LV+fVf0D3XO9Peo016WvOroDTg0D5r40+FwryxrmYWAvfKMxtma3QVVwaS4nDI4xSdsjZhJh+9ETa2SRb2ceO2wtahnZa2YYmmKriA0mOvTb7EovLj4mxAgJbtAgmUDMoK5iu40NiNj41eNYdOKSf4phVxERjlMU0TFdYpBYOrRMdSLg906i4vW0LaVGukK8Vh+4yc2zrO5FiNrLqDSvQrj3GxhcO0xUuRYKg0LMxAUX6amq3K3MwxcZLL2UqOUkiJ7wYeRsfu3BqSJhAMNVNE1wPCDE8/n9EevUJ8SqKWdgqqLszEAAeJJqhiOPwpFJKXukLmOQjUq4YKQQNdCRQ3nTCxYnAEGdIkYoySkjsyb3UEjcHx+dU50AkIqOHLqjW1JDS6CYJ4T1go7gOIRzIHicOpJAZdrjcUsOEDyZSC2YdoB0bKLXHQ5bfdWA5fwbYvhwjgcQz4OcmOSMns3cA2Y36MGIJ+drG1Xf4f8AFJpcTjRiFyS5oS62tZghQ28jkU/OgFW4EarfiOzRTFVzXfBsdfiAB5ggzbQ2K3F9flT3qHX5UhKLkXFxuLi49R0pq4y6XpXqNC+aOLthcJLMihmQCwN7d5lW5trYZr/KoTAlHSpuqvbTbqSAPM2RauGLwSyABhsVYW3urBh96ishwzm/ENw/6TljmZZfrUjPeWC1ybA91xvY9N6u8rcyLi8ViTG5aPJAUBBBU2cOLHzA8qWKjZAnVbqnZtam17naMsSL3kCPeROoWqplOg9KYtTIdB6Uxc5TvSvUaVRRSvTXrA/xO49PD2UcbNFFJ8cqXz3B1UHS2muhufxtRKvEIY58HiHXE4dezDuMuY2BImQXBDWvcXG+9rUsvE5Rquq3s13cMrvdDXTeCY2ExpJtxHBanCYpJJJct80bdi9/JQ4t5WkvVknX5H8qyHJ3EJmxmKXERdjIVhkZL3UsFMbOh8CFTqdtzWuO49D+VEx2YSsmLodxUycgdZ1AOqlelemprUayp6V6astxXmp04hHhg0UMYCvJJMbZwfsR62B6a9fTWiQBJWjD4d9dxazYEnyC08zAKS1soFzfYAa3pQzh1VlIKsAykbFSLgj5Vmua+Iz4YmUKZcK0ZSVFHfjbvWkXxBuAfSrHIeLMnDsOzCxCZPURsUU/MKKHP4sv3smuwhbhxiJsSB7Ex5iFkuUsViIZEnmGIlixMTSOyK0qrIZDYlV1XugdPteA01445mxKRqVMUsDyJIp1zowBAO2zA7XFqB8A5pgwuEEMz/XYdnhMYBLsVYhcq9QQRrXfl7lvt8PIcZFl7adp0juVaMN4EWKk638eoqm6Q1dbGNa9761duUA5QRuLwQLTAg6xFt1LlXmd5o+ym/zC0kcUxW8U2S+vd0zAC5XS41HW0uXOVZ4sW+ImeFcy5ezw6FEO3eYWGu56nXetFw3hseHiEcS5UXYXJ33JJ3q1RhsRK5tbGgOqCg3K1+umnLhPD0QDm5Mv0ab/AHWKjLf6JLxN/wCa+1HytUOPcOOIw0sQIBdbKTsGGqn5ECrcBbIM1s2UZrajNbWx9agEErM94dRYNwSOliPeVh/4h4aRJsLOHbsTJGkyXOS6PmRiu2xYX8hRjmHkjCzM2IctC6jO0sb5bZB8TXuNAL3FjpvRLmLhwxGDliIvmjOXS9nAuhA/1AVgl4tj+KRLh0j7GPRJ5NRcrowJO2o1Qa9DpWdwAJETNwu3gnVa1JjmPDO7kOdMeEwR56ERyChh8FjsTgy+HysmMIGIU5QwkQ5WkU6aPlBO+pPrWn4f/DmCPOrM0kUiqGicnR1OYMjqQRqW0t133ud4ZhY8PCkKEARrl10JO5J8yTc+tW/pC+IpjaLQZ1Ky4nteq8llHwtkkQIJ0yzzAAgiCqnB+BQ4VCkCZAxzNqzEm1tSxJoMG7PjZGwnwYt4M8b/AIhQfetOjgi4Nx5UH4rwVpMXhJ1IHYGXPfcrIlrDzuPvNE4G0cf4WTD18z3mq74muBJveJHuAFb43xZcNBJM5sEQkebfZX5mw+dec8EH0bEYXGYhnAnjkeaazMjNITkRrDu2GU/+q9K4hgVmjeKQXV0KsPI9R5jf5VisHzYcFCcHJFJLPBdECp3JEJ+ra+thYjpSqnxAnp5ro9luPcvp025nOMOEx4CCLHaCbzbTgu/O/NrQxyoLZJoUOFljJuXzASd8aaAhht08dCHLmJxzkw46GNo2huJVAIYkC6SLe2oY/ZHwne9Q5N5eYYJUxaKxMplSN1B7O+oAB2N7nyzWrUEUTWEnMT0ScViKFJhw1NgJBPi9ACOGl9QSsd/D/lrE4SSftwgVwlihBVmBY3VRbKBcixA3Ftq7zYFMJxWGSNMiYtJIpAuidqtnU22BNraefia1QoHzpw9pcIWjH1sLLPFpc54zewHmLirc2G22QMxz8TiS6qQM4ymLDSAehgo/esB/Evjkg7DCwZw8pDErdcw2RVbrdjr/AKR41suEcUXEQRzJtIoa3gftKfMG4+VB+deGF8Ok8agy4VlxEfmEszr42IF7eKipUks8KDs0toYxvet0JEHZ2gnyKqcj8+R4iOOKaS2I1U5hYPY6EHYsRa48b6VX4t/EExQtcKuIixPZPCf9ogvdlBuyqVsQ3jbcaEbzfzphp8OIsMnaTSFCDks0bGzDKbXL62GXzrWQ8sxTJBJi4lfEIiF32JdQPiykBtehuKW0uIygzz+911KtLDUHDEV6RaHE+CRNuGnhMxxFiFww3GH4hBMkQkwkiFLNKlzrYnun0ZfmD5VPlLlVsI0ryTdq82XMbWAy38Tr8XltWhvSvTw3iuK7GODHUqQysdEjU7f3ETEiUD4rJ2WPwsh+GRZcMT4M2WSO/qY2Hzo5JIF7zEAAEkk2AAtcknYUP45woYmHsyxQhldHABZHRgwYX9LfOrza6HUEEEHqNN6gEEpVR7XMZxEg+UyD7x0Xm/C+b8b9KlmEcuJwxleLJEM4XLquS22hXyN/GtJjuYXnwsj4USR4iArI8EqlZLKblWT7Sst9t7DY0Gg4qnB5MRAUZkkYT4ZVuc2YZXQm2mXKNfAV35OgxOIxr47EIYlMfZxqbi6kiwAOtgBe53JBFIYToTfdelxNOi4HEim1rWhpaf16eEt33BI0jkq8fPpTFTGISYrDsiygICzQuyC6m+ykjUdCdOoJTmbhWIxsMLRxQ9+I9pHOLtGzhSCjgZgV7w0PyPTS4bh8UbM0caIz6uUUKW3+Iga7n3qxTQ0iZMrkPx9JtRtTD04LYuTM2i4ECeYVHgvDzBhooScxjjVCehsNd+lDuS7Lh3iH+xxE8VvC0jMB/S4o9Qrh3DnixOJbTspjHIviJApST5WVD86KIiFkFXOypnNyQ7zMx8nEq8mGAYsAoZrZiF1NtBc9a6a+Xt+9c3huym5Fr6DrcW1rtRrISTqmsfEe370gD4j2/enpVFSax8R7fvTEHxHt+9cMejlfq2ynXp1KkA36WJB63ta1WSaiigoNhqPb96QB8vb96kmw9Ke1UouZT0/p/enCen9P71OlaoomVbbW9v3pa+P3fvXHGI5UZDYh0JN7d0Opcba3UEW8+lRwUTr8bXOVRa5PeA77AnodNOlvOoou2t9+nh6edR+jLnz2XPly58ozZSb5b72uAbVM7/I/lT1FYJGiVj4/d+9LXx+6lSvUVJ7Hx+6msfH7qe9U8dh5GPca3cYfEy94shU6DoFb+qooumDwKxIEjARRchQNLsST95NdUU2GvQdPKpk00ew9BUVklxk6oVwXluPCqyx3sXZ1zBSUzbqhtcL5a70TsfGp3pVQAFgjqVHVHFzzJUNfH8Kex8fwqVqq8SwrSQyIjZGeN0VwSCrMpCtdddCQdPCrS1Yynx/CmK6jU7Hw8vKuWHjYO5NrM1wAzN5bEDL02rsTqPQ/lUUXCfh6O6OyhmjJKMQMyk6Gxt1rtbzP3fpUr1G9REXEgAnRL5n7v0pa+J+79KVLNVoUtfE/d+lNbzP3fpVbGYfORY/ZdbWvfNaxsdNLdfGumF0UKSCyqqvYk2bKPE389daitWKVYbiPOEpxitEyjBRSRxzS2DIxlXNct0ABAuLa73uK00nMEYeEAhknzBZVZSgZRmCk36i/tQBwK21cBWphpImRNtrTB5xeOCKUA4RzOcTJiEjiy9iWRHdhZpF0IdB3kF7a66X2OlD2/iLFHLMkwbJHJkSWJS6NpfKTsGGvtXFOC4iTiMeJRYEhvn7WO4eWNl+GQX7zW0269arNJELVSwPdtd+IGWWy0nSbGOZOnLgnHNjTYnCwMsmHmWcmaJgbFRE+qsNHUn8jrvW0tQDmbKJ8C5sLYoJfr34pABfzNtKPXqMm88foFmxZY5tN1NuUEG2t8x3/AHmOKSbD0qVA+YOOiHDz5D9dHB2gBB2buhxfRgDv4dd6zHB+IYjh80kLxYrFIyxyBkBk7zLeRgbbZiRa/wBm/WqdUAMIqHZ761IvBg7A2nSbm1pHn0XodRc2BNr2BNup8qzGN5qVewxQZhhT2sc4yHMkmmTOoBK2ZSvzHjQnhfNGNkaV8LAZ8OZ/q3kIV1UkF1UFhcb2/lvr4VDUbMI2dmVnNLzAA4mBMkZZNs28cFd5J5lxGMklaRoQoFhCLiSNgdyCLkG9ib9BoKrRcyPPjsFAylJonmOJSxsGWIqrKTurAsR5MPK5TBcpunEWxbTZlIYKgQA2a5ysw3Avod9B4Uil+N3/AJeH36XuZyPwpcPhoJ3/AJW51TCmq91JojuyRFspylsaX19YvrOlO/yP5U9qiW1+R/Ks3y3zzHjJ3iWNlABeNzs6KwUm1tDc7a04uAIB3XEp4epUY57BIbryWmrhjcckSF5WCIu7MbD9/SuUnFYxI0eYdosfalNjkuRcdN1t5aeNZfiPMuCx+FaK7u7xmQQoCJg0dmIW4ylhrYdQDQueB5puHwj6jgXNdlkSQNAd/SeS0knHoFgGIMg7Fstn1t3yFF9LjU6321vXPBcXL4qeHS0aQupHUSBideuwrOfw7kabDTQyoXgR8kRkUDMhvdWXxFh828q68t8DXCcSmjRnKNh0dA5vlHaMMoPUC2nrQZ3HKdj/ACttXCUaJrUyfE3TcRLY8iBr57QtjUU2HoKlQHmXjsmHSFYIxLNM4REJsNBdj+HUb36U4kASVy6NJ1Z4YzU9OeqP0qGcv8X+lYdJcuQm6ut75XRirC/UXHsa6ycYhARjIuWRyiNcZS4DG2bYfAw9RaoCCJVuo1GvLCLgwd7/AGFX5h5liwaBpLsznLHGgu7nS9h5XGvmPGocw8wnCCN2id4SSJnXUxCwysU6g638LeJAOf8A4jwxSCG4xDSDOYmw6hwGBW4bXe9rW17prQcrxzjBxjF6y2ObNYnKScobxOWwNKzEuLeS6PcUaeGp13CSSQ4ExOoBHlGvHUEWVfk/iKzDEsrZx9LlysDcFCEKW8BlIHyNHSdR6H8qzXLeEWDG42FFCRkwzIq6AZ0Iaw6DMp0rRnceh/KjpkkX5rJjg0ViWaENI6gFSvSvWa4bzok2OkwoWwXMEkvozx/5gt5a29POjHFOKJh4w8l8udEJFtM7BQTc7C+tWHtIJB0QVMLWpvbTc25AIHnorpNDOJ8cWKSOIK0ksp7qL/KD3nZjoAKjjuY4YZxDM3Zlkzq72WNu8QVDHTMLA28xWW5ueLFyKIMO2LdUIWWGUqkbX0VmHdv1teqe+AY1WnB4TPUHetOUiZ25GSQInW4PVH+ZuJYjDmOaJO1hW4xEYH1mU2s6f6bHTz18RW5U4wmIxGMeJsyFoGBtbeELqDsboR8qM8Hw7x4eJJWzSLGqu1ybsBrqdT60G4NgUh4liljUL2kUMuUaC95FYgdNbH50JzSDx2RMdS7mpTjxAWcNCM7TcfI8LHRUuXpcPw9cVBO6qqz5lDAktFIilLLu+ikaX1U1HgeBjxss7DDiPBOoUKRk7SUG/aqBbKbEi48tdwNLjeAwSzpNIgZ0Urqt1K3uMwI1sdR4URDAf+j+lWGbHQI6naDYL2T3jgJM2BEXAG9pk6bcVV4VwWHDR9nCgVb3IuSSfEk3Jq7Uc/r7Gln9fY/pTFynvc9xc8yTuUI5vwjyYU9mpaSOSOVAN7xyKTb/AKc1Gb1HtPX2P6Uu09fY/pUi8ozUJYGcCT6x+yFcwcAGKhyhskmRlRx4OtmVh1U9R5AjUCs23NGLSAYSOB2xiARO4GZFFu5IDscyi4J0BBv4Vt0k0G+w6H9K4/RY+17XL9Zk7PNZrlLhrHodRpfa58aW5l5HVbMNjGsbkqtzAXaDsf8Aydxx6zQ5U4B9Ewwjc53djJKxuQXa199xYAX62v1oyqgCwsB4DQVHtPX2P6U3aev9J/SjAiwWOtWfWeXvNyZK6UAx0Rj4nh5QpImhkwzN0UqRMl/Wzijfaev9J/SkZPX2P6VCJUpVe7JPEEeoj21XHiOG7RGQOULKwDrup0sfP061heAcMw4wgGIkbDT4RpYXkSTsmALmQb/GDmBGhvW+Li432P2T5eVDcdy5hZpO0lhV3sBdlY3CnS42/bSlvZJkLZhMWKTTTcSASDLYmRI32IJWZ4Pw0cTjd5jKAjNFDiFPZSTQ3uRILZWAPl1PW9azh/AIIVjCRreJcqOVBkAtY9+17m596ssgy5VuoGgyqRYDoBa1Q7E/zye37UTGZddeKDE46pVJa0kM2bNht97XMBW70B439Vi8LP0LNhpP9M2qf/sRR/1UU7I3BzP0uLHW3jp1p8TCkgyuuYBlaxU/EpDKfkQDVuEhZqNTu3ydIIPkRCsZqyPM2NVMfw3MrAB2AewyXlUJlve4IOU7bN61q8/r7H9KH8X4WmJw/ZOCLgFGAOZHA7rqehB/Mdap4JbZNwdVlKqHP0gg/wD0CJ6SsxxLgA4XE2IgxMqhWBEEhzRPmYXjAtuR9rfS9V8byNPL2cccqtgmkE4R+68YclmANrnRzbXrVhuQnxDo+NxEklj34wCUYg2BQ6dmGABIA3Jsa2wcAWAIA0GhpLaWaZEDz9V2KvaRoBpp1A998xy25RaSRcg81S4DwNMJF2UZYpmZhnIJGbcXAFx60RvXPtPX2NLtPI+xrSAAIC4FSo6o4veZJ1VdOGqMQ09zmaNYiL93KrMwNvHvV3lJ+zbNla19r6Wv5U/aevtUTJqN9j09KkQqLy4yV59wTlaLFRyJiS0M2HnlMgRwDkls2pIN1Otjpsanyxh0xkWOwqFzhcyiB3JYq3iCdxmRXy+fnWl4/wAqw4vVjJGxGVniOUso2VxYhh6irfA+Dx4SERRA2BJJPxMx3ZiOugHyFZhRIcOHHiu/V7Ua6i4hxzEgtGzSDJIPnpwBWawvI882IEvEZlxCoGVIwLKQRa5AChfHTW4Gula7A8PjhQJEioo2Ciw9T4nzrsX8jTZ/I05tNrbhcnEYyriIDzYaAWA6CylasjzPjlwmNixDaB8PJCT0uskbgfe3tWsz+RoTzFy/HjY1jlzgK+cFMoN7EW1B01+4Vb2lzYCvBVKdOqDV+EyDHAhFJcQwkVQl1N8zX+GrF6jenFGsae9K9NeuGIx0cZUO6qXIVAzAFmOgCg7morDS4wFyxHFApYEHusQTuLCMSFrDU6HbferpoBzLzJ9DKMYHkja5kkjAOQra1x76kjaq/IXFO3gmcEkfSpiC2+ViHX00bagzguy7rV+Dqdx+II8Nvr93Wlj2HoKlaoIdB6VK9Gsie1K1RpVSi54qcRoznUKLnppShkJZgVACmwIa999xbQ2sevxV0NcDjEWVYrgO6tIFtuFKhj7uP7FRWATou5Go9D+IpyKYnUeh/KpXqIU1qVK9NeoopUJx/GCpYIoJSQI2t9DEsmYDTbOLruQDYE6VHifNEME8UDljJKVCqovbM2UFvAXv7Vx4xzhBhp1hlYqzRlwxHcGpChj0uQfbzoS9o1K0twld8ZWG4JFtQNSjpqCHuj0H4UI5Qx7TYKGR2zOyksfPM3/r5UWjPdHoPwqwZEpdWmaT3MOoJHopUqamvVpanVbHYzs1DWveSJN7f5sqR326Z7262pY3HJFG0kjBUUXZj0H99K4R8XVsMZ1WQrkZwuQiQhb6BDrc208bipIRim9wzAWmOvBdcHju0ZhkZcoF736lxl1A1GS/UWdSCQa7nceh/KsnwrmhMRjouxe8b4Z80ezLKHUkuvjbS/rqa1ZOo9D+VC14dom18O+gQ14gkT8x9FOleo3pXo1nT0qjeuf0lc2TMM1s2W4zZdr23tUVgEqqeLC7AZDlYqCJLi4XNZiB3SSCLa7fKr0b3ANiLgGx3F+h86ojjEbGZUYM8I+sXW4OXMPl5jzrly9j2nwkMr2zOgZrCwv5CqzCYTDReGlxEaD1BI9gr8ePjZ2RXUulsyggst9rjcVLE4tY1zObC4F/NiFH3kV5ly/y/ingjxmEmVZ5jL2xe1iDJ0upG6XPXWj2AefGQYrC4h4+2hZAJI9s4s6kgeDKL6DqLaUttSdRddSt2bTpultQFrSA79QvlJjhOi1n+Ix9t2OYdpk7TJ1yEkX9xWJ5/XssTHiknQTRoMkEgLFgWYAoADc3Y+17img5WxOMnaTHXgeNFSJ8OVGazMS17k9fLfpWtg4FEGjdl7SWNAiyyd6Sw6lvHU6+dCc1QcOCtho4CqHB+YxDgIIuNJ0g77hWeEztJBG0q5XaNS62IsxFyLHUelA+UlEeJx8QAGXELIABYASoCLe1aWgCJ2fFD4T4a5/1wuB/4uPajcLgrHReHNqtAiRIHkQflKPRnQelRjxCsSFYEqcrWINja9j4GxFAuZOYjhkta2eCUxyHbtkW6oR5i5Gv2bVkuFzycKyyGKSeLEQxySyA/A4zFtbHYOPiIv4+Auqhpg9U3D9nOrUi8HxH4Rbxcbzt7r069DeZOKNh8JLMi5mRbgWuL3AuR4C9z5Cg6c6R9tFIXthZ4iEci2SeNmzq+mhKkdfs6eNUOS+N4uV8uXtMN2krDEOGzMgJso6A3I36XHSoagJyg3Kun2fVYDVqAQ2CQbTrIniIII1V/gfMa4/CtEJwuJaJsxVWTIWuAVB3y3FyD7UL4HicT/isaYxQHXCPGrKbiQBs2e/ibG+22wo9wLlJcPPJiGftJpLi4UIiqTsqDyAF/LzN6nMC5eKcPk6Ht4yelymgv55j7Ush0Nc7WR81rbVoGpUpUBLXNcRIuDlJIBgWtFwtUTqPQ/iKDcR5thhxSYdsxZ8t2UXVM5ypnPS5/EUQx0TOjKjmNijBXABytpY2O9YbhGD+lzY+LF3hmIgLFTsIh8aX+ySA3owplR5BACw4HD0qgfUqnwtFwNbkCfIST0g6rd8Sx6wQvK9ysalyBuQBsKEY/nbDwzxxSMVEkQlWXeOzEhQbeNjrtWd4JGIsecImJfFxSRSCdH76qQLWvci/Q+tjrtewH8No1mbtXM0GQpFE+YmPMwJs1+7ax1Fr39wzvd8IWsYTCUDGIcTaRAIJBsLHQgjexG6FfxHkw8ggmQM7OrrHPAwK5kIyIeh1Lba6VqeHcDGI4fDFjFLsY1LdoPrFYjQ33DAG19/Gi/D+HpBEsUS5UQWUb21J3O5uTrVm9E2l4i47rPW7QmiyjTkZCSHE33jy6GFl/wCHKZcCIybmKWWM/Jyfzo1xDikWHh7SZsiDKL2J1OgsBqaDclAo+NjP2cZIwHgsgDL+FB+e8Uk8uGwbZlJxMOYHTPHIuXOh6gEsvqKEPyUh6fROdhxice4OnKTmJHAjN9VvVIIBBuCLgjYg7EVwx+LWGJ5HvlRSzWFzYamwrEcv85PhY48PjMPLGIgIjNYlNCQt9NBawuCb2uKu43jc8Pb4eTDy4kSlzh3Rc0bRy3IR2voFLW9B4WuXfNiUs9l1WVcpuJtceJs3IOmkHiAUc4tgExmEKrJlVwrpIlmtlIdTbqLgaVnOVOJSnF9nHijjYDF2kjshUxN9kXPUn7Phfwo3ypywuCiyhnZnVc4ZroGA72RdgCSaMQwqgsiqo3soCj2FQNLocbHdAcRTotqUG+Np+EkAa6nQmbCII0vwWW49gI4Mdg8SqqmeZoZSotmaZCqFred9a1R3HofyqjxvhS4mExklTdWVxurqbqw/vrUeN8U+jwtLlLhACwG+TMoZvkCT8qMDKSdtUl7ziG02C7hLekyL9SOitjHRmQxB17QLmKXGbL423tXWvNExKoYeJIskhfE4gS5LkmI5ljBGwsoW1FsbzZ9JiSbCJIzYbEI08JW0nZlXQ2Ck5tz6WudqWKw36eS11OyngjJpoSdnSRHkTEE8QtresJhcbPg8V2bfR5xPiCrGMk4oFu8C4PRVI02AtS4XwzGTTTYiCZ8JHNJfs5owzkBQCwQ3A10HkBWvwPCoojmVQZCAHlIHaOQLXZupNWCalxZSKeDzMcQ/MLgbHmeROxMxeEF5i5dkMn0nCssc2QpIGvkljts1uo6H08Ksckt/8vw//wCP/wDo0dYXFvlWd5DkP0CJW+JDJGR4FZGFva1XlAfI5/RINZ1TCFrv7XNjjEP9htwQrC8ExmHhmwmHYKMwkgmY/wCzY9+PY5WHj6230PcqcujBwZS2eRznkfXVj4X1sPv1PWjOT19zSy+vuf1o2sDfkgrY+pVYWGBJkwLk8z7xpKlSvUMnr7mnyevuf1o1gUr1AwqWDFQWUEK1hcBrXAPS9h7VFmUXu1ram7EWB2J10qeT19z+tRWDGioca4MmKwzQvsw0bqrD4WHofuuKxUHPMuFhGC7BnxcX1ItqhtfIwA7zd3LpYX8q9CRdOv8AUf1poSrAMutxobnb+zSn0yTLTC34bFsps7uqzO2ZAmIP7HceSB8vctAYBYMWiuWLPIulgzknQraxF9xsdjRzBYJIY1jiUIiiyqNh77nrc71Mp6+5/WkIx5+5/WiDQ3RZ62IqVi4uOpJjaTyXSqHFODJOYi5YGGZZkykDvJewNwdP03q2+VRdjYeJYga+pqVhe19RuLm+u3XyPtRESlMe5hzNMFP1HofxFBeP8rJiWV8xjcAxuV0MkD6PGxHkTbwNFygzDfY9T5U+X19zQuaHCCipVX0XZ2GChfLvKsOCUiIEs3xO5BcjoLgAADwAoxXLL6+5p8vr7mo1oaIClWq+s8vqGSdyp3pXqGT19zXF5kF8zgZbZrva2ba+ul6JLXHA8HWKeeYMxM5QsptlXs1yi3XXc0N5u4CcRAkkWmIgIlhPiVsch9bC3mB50dyDz9zUI4xlHoOp8KAsBblWiniajKoqg3EegER5RbyWPxuPxvEE7GPD/RoZNJJZTdsn2gqbg7i2vqtbSNcqhRsAAPQC1N2Y/smm7Mf2TUayLkyir4gVQGNaGtE2E77km508uAU81NUeyH9k00mVbZiBcgC5tck2A9SdKYsqnaoPGCbEXBUgg7EG1waePKb21sSL62uNCPOx0pGMXHofyqKLFcLll4fPPhYoZJlJE2GC7APoweQ6KoItc+HnWi4FwhoQ7ysHnmYPM6iy3AsqJ1yqNBfzPW1FuzFLshS20w36LdXxhqg2gmMx3Mf6k8Tc7RC9K9T7AU30Yf3ejWFRobwbhBgafUFJZ2mQC91zquYHw7wOg/Or8ksa3zOq2te7AWvte50vY+1dRGP7NQhG2o5rS0aHVKlUrU+WrS1zp6kRWL5Z/iAJ8RJHP9VmcJAhUjW5BDt/MTbTxoC4Ahp3WqjhKtdj30xIbE9fv0Wkx+DvnZnygoU1ygLmsL3tfU20vrpV5UsB/wCq8+5pxeLwqyJN9dA8yyRTD4oyJlkyP5aWHyt4D0So1+aQjxGENFjXyCHTBHKPe9wVCMaUkjAFgLDwG1STapUaxqFPepWoTzHx5cJEGymR3YRxRru7nYeQ/vrQkgCSmUqTqrwxgklXcZB2iFLlQdDYKbjqCGBFjsdK4YOECaU9pnJCBlOW6nvkE2A3DaeS1GYYiTDAplgxBCsVe0igjdGI6HxFBOWeIO/EMSs0fZS9jCWW91JjLqXQ9VIdaEvggcVoZhS6m98jw7A8wPS5uJWpO49D+VStTEaj0P5VO1GsajlpZKnauHEcYIYZJWBIjRnIG5Cgkge1UTCJrS4gDUrqFqhisGrOQZCHkHcHdBUJ1jIAOmc7k/EfShXJ/MTYyJzJJErsWKRxNeSOP4QWB631v5jbaqfD/pK8Rw8eKysUhn7OZT/mqcmrL0YWF/X5lfeCARut/wCAc172VCAWgmOMAm3G9j6iy2OWoRL3R6D8K61GId0eg/CmrnJrUrV0y1CWRUUsxCqouWJAAA3JJ2qKwJsEzWAudANSTsBVV8k0YZZO5o4ZCrBgpvuQbgEX06ih/OnCpcTgzHA6oSQWLGytGL3GYbDY+grL/wALeJzNNJAZO1gjiGVgDlVswChSQCAQX0I+zSXVcrw0jXddOjgBVwj8QHCWm45fudkSXmjDskX0SUZ5sRBEVawdY85LXQ+RZc2t7jXQVsSNfkfyrGc2csYeKTD4mOMI/wBMgz5SQpBe5JXYG4G1bUpr8j+VWwukhyDGNoCmx1CYM6xM2tI24JZaYip5KWSmrnKFqVjU8tZrmPB4pp0ZIlngRc3YmXsi0oNwWuLNbSwOl6omBKfQpCq/KXAecDpeB6kI59D7zNmJzWBBC2CjoLAHqdydzVfg/GExIkMYYdlK0LZgBdktcixOmtDRj3x2Fz4R2gmjlIKuNM6fFHKBe6kN+FD+QpJFxOOilQI/arMVDZgDKGLWI3Gi29aA1LgDf+VsGCijUc8+JsW3FwNNxcXH7IQnN88GKkxE+dsK8ssCKmoUxMApsdATr1ue94CtJiedYYpE7RssMsIkilyscxucykAXFhl6daz/AArjicOwc+HnsZoZGEcZH+aH1RwP5dyfD1o9y7y8r8OhixUav3S+VxquclgB1UgNbS1qBjnEQDJt/pdLGU8O0CpUZDQcoLbZmxIcARqLTsZ4oXyjzBjJGUNEZcO8jhMQTlYIGbVhr4WFwPU0cl5UV8Z9Jlkd8pDRRH/LjYADMB1Ol+mvjRjB4JIo1jjXKiiygdB89TXamBlgHGYXKr42arn0G5AQRbcfQneIQvmbCGXBToBcmJ7D/mAuPvArtwfGdth4pB9uNG+ZUX++r1qGcucJbDxNExBQSuYgPsxMbqp8xc/dRReUgOaaBaTcOkdRB+QTce4gcPhJZVALIhKg3te9he3rUOW+JSTRuJlVZYpDHIEuUJsGBW+tiGHtQjn6GVIJJFDSRPF2cqA/5ZDFklUeGpVvKx6VR5ywsMSJjIJJExU3Zdksbf5pOS90sbjL4WBNr3vqsvhx4BdPDYKnWosZu8mCBMEZbG9hrPQ6LScU492eHxEsS9o2HbK6t3fhyl7H/SxIPlQ+HGYXi8RVDIrRZXuLxyRuwYCzag7HxqXH+QFxMhkWWSAyZe3VdUkCi21xY7C+o023vo8LwqKIlo40RmADMqgMwXbMRvVQ5xgiySX4WjSDqRPeazpl0kHYjWI68Fj+QeTp8LJLLiG7z3QIGz3Aa+dm+WnkdbbUU4gAnFcK1tZoMRET5R5JQD87+9aUihnFuFtJJh5EIBhmzm/WNkZHA8+8ParDMrQB93SzjHYiu6rWi7XDgPhIHvCvZNR6H8qyEPOkpnRuwAwkk/0aOTN9a0lyA2W/w3U6W+Z2rTcY4aMRC8TEjOpAYbqwIKsPMMAflWN4Dy202EXDPI0M+CxTNmUB+8e+rWO4Oe4PlVVHODgB98k3A08Oabn1uIG9gQfFbnA0t1W2xGMRHjVjYysUTTQsFLWv00U+1ZSH+IyLK8c8MgtiXgWVFvEQHyi7MdCBYkC/j1tVrAFcfFNhsQ2d8PKE7eLuEsNVkS1wjg3BGo087UZ4BwNMJAIYyxAJYs1izMxuSbAeQ+QqEucfDoqDMPh2ubWaXPtbS2uYHmCLEfxn+D8kNHxB8U7RqoLCKOFAgysCO+ALCwJ2uSdb9Df4yLcRwLdCMRH8zGrD/wADWioXxnhjSyYZkIHYziRr75MjqwHn3h8r1Mga2G8Z90sYt9aqHVj/AGFvTKQPcolag/GeOLBFIAbSrhnmjBBytkXodiQbEjexo1agPNnLv0zCFFNpFGaJr272WxUkdGBKn1v0o3khpy6rPhRSNZorfDN/vhx5LLcscdmwUf8A8Wk8sUwjxC4hVMiKJUBbOelja433NtRftztzFOiywGDtYsSoGHlQm1mVe7YKczXBO40NUsRzoWwUOCw0bPiGhWCQFbZMq5GWx62U76Aa16BwPCGHDQxMwYpGqEjYlRbTyrMyXjK07a/Rd/FObhqgxNakMxJ8MkSBEPtpceRvZBeUeSxgi7doXEiKuRlHctckZr2YXJ6Cj+B4dHCuSJFjW5OVAALnc6VZpCtLWBogLz9fFVcQ8vqGSYnpYaILzfwySfCOkIBkDI8YJA7yOrbnQaA0Wd7DM2gCknra1ia62pmXX5H8quLygNQlgpnQEn1ifkvMcfzM8ePbFLOWwyzRRGMEleylhzZgu3Qna9xWpk58w7wTPhmEzxJ2hjOaMlARmILLrYEnS+3nWck4NBw7Gus4VsFigfiFxHInfVTba1yB1s3kaOcHMGI4j22GCmKDDCIuLgNJI11UX3yqDrvqBWam58meOn7coXpcVTwz2NqZCWtYCHWDSBAyut8RMgwZ3VbjXMrythH4fOjtK+VoDlIIK5iZPtJlAN/XTbXQT8NkxESiZ3ga5zLhpTYg9CzICfkB61eg4ZCjl0ijR2+JlRVYjzIFzVgrWhoMySuHVxLIaKLYyzcxNyeltpE/JVOH8NjgjEcShEXYD7ySdST4msdzBxFcDxP6Q2izYbIbdZEddSP9IWt3ahXHeV4MYEE6lshOWzFSM1r7eg9qp7ZbDeivB4hjKxdXktcCHbm/nzhVMbyrh5sQuIkjzSKANWOU2+HMuxtRnMfAe/7UgKe1GGgaLG+q94AcSQLDkErnwHv+1K58B7/tSqQFElphfy9/2qQv5e/7VTaWTOwA0FrGw/lOgJ8wLjpca66XUBsL721ttfyqKLPQc4wtiZMLKpjYHKO0+GQHwPn0vvXPgnIUOHl7UjtHRiYSzMciW7qkHQldQD6dRUObuV4cWBnYxyKoyOFva5fS32r9R0sNqyvB+bZcJIuHx0jlAxMcwu2mRkFzbvp3g3iCFpNswz9D97ru0WmpQd+DcQ6PGydY3bxm8hep5j5Usx8qF4PFo+RkmZ7ZtbaNmOYBha20ZA+fiL84MQgVB2sotYd5blrhbX0I6e5NOhcNGbnypa+VcYMYr3y3sBe5BA6+PpWWxvME2NkaDhxARTabFn4F8Vi/mPmPlb4qBzg3VaMPhnVyYsBqToPP6DU7LTTY9FzFpIwEvnJYd3b4vD50G4xy6cURNhsSYWkQI7xHOssWpGxGovowO1xXbDcnQJhmwxGZZATK5/zHe4bOzeIOo8LVjZIMVwWTMpM+EY6g/ZudM38jdMw0P3BVR0RnFuPBdPBUGPc4Yap/UB8IcBDh1kTOgPLpveB8CjwkIihFgNWJ1Zm6sx6miBv5VS4Jx2LFxCSFrj7Sn4lPgw6UQNOAAEBcqv3neO72c03nWVz18qVz5U7sACSQANSToAB1JrKycZmxrmPBfVwg2kxbDQ23WBT8R/5vXbS9FwCKjh3VZOgGpOg+9gLnZaKPHK0hjV0LqLsgYFgPEruN64xcYh7XsO1j7UAfV5u98IO3U21tTcE5dhwoPZrd2+ORu9I58Wb11sNKBc2cgrivr4T2eIABBvZXKgZc38p0ADD536C5zgJAWijSwj62R7yGxZ0b8SOHutTFglUsyogLG7EAAsSACSba6Ae1OcIv8orE8mc8sX+iY66Tqciu+mY9Ef8A5vA9fXfeVbHteJal4zC1cLUyVeh2I2IPBcBhF/lHual9HFwbC421Nda443HJDG0krBEUXLHYfqfKjWQAuMDVdCbeHvXDC4xZQHjZHU3GZGDDQi+orImWfixIXNh8Fexa1pZ/G19l+711A1vDuGR4eNY4UCIoNgPlqT1J8TQgzotlfDNoNyvd49wNhzPHkNN7psbwqObL2kavlbOt76MBa/tSw/DI41CxxoijZVGUewFW8wv6fnVdjnPdbY67+1XAmVkzuy5ZtwTthh4feaQw48Ot9zuK4vEbXzkDU9dj6mp9mbXznU3v69B5USFS+jjw+81KOPLsPvNRjUru176D11roWqKKFqVqelUVJ6GPx9BjFwuVs7R9pm0y2103vfTwpUqpbMJRbVL82zHEeYQPHc8qZMXhgjK8ccoSQEEEqh1OxXX1oxydIWwGHJ1JiW5O9KlSmuJd0+q6/aWFpUMM3uxE5CfMtKLodKo8d4HFi4jFMLjdWHxI3RlPQ0qVMcARBXAp1HU3B7DBGhXm2D41PwfFHDOwmh0YgXHdb7S3+FvEajz616vFNmUEXsQCL+dKlSqBJaQdiQvRdtU2uo0MTHjeJcRaTAvHVYnHcRk4niZcHE5gghNsQ3+1ks2UqltAunX5g7VsOH4GOCNYolCIosFH4k7knqTqaVKpTvLjrJHoVi7U/pObh2WYA0xzIBJPE/IWC7k6j0P5U00SupVgGVgQykXBB3BB3pUqauQDBkLy/mngb8LlXFYOTIjNlMZubE65fBkNtjqPw2vKXM4xuHMuQoynK43GYC91PhY9fv3pUqy0yW1jTGkT8l6jEAYrstuJq3eHZc28TvxQPAzNxgsWZosHG+UxKbSTMAG+tYaBbEaA/ka2+HgVFCIoVVFlVRYADYAUqVNpXGY6rl9q/wBOu7DssxpsOgvzJ4lTvTRtoPQUqVOXKWX545NTGRmRbJOikq/RgNcr2+49KEfw556eYrhpwXcKckvUhRtJ4nz69fGlSrG/wVm5d5leo7PH4rs6uytcUxLeIsd+FtNFv5ZMqknYAk+gF6wXCVPGJmmmNsLA+WPD3+J7XzSdDofy2vdUqe/UDiufgv6eFrV2/GMoB4ZpmOfPXgt8oAAAAAAsANAB4AVFzqPnTUqauOlanFNSqKJGmO2n7U9Kooou23rUZTqNAd96VKrVL/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758568" y="1904908"/>
            <a:ext cx="4569423" cy="249299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Any amendments or changes to the protocol.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Anything sites need to know.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Can include general progress highlighting any milestones or good things we have seen.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If you need the sites to do anything this can be addressed 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e.g</a:t>
            </a:r>
            <a:r>
              <a:rPr lang="en-GB" sz="1200" dirty="0">
                <a:solidFill>
                  <a:schemeClr val="tx1"/>
                </a:solidFill>
                <a:latin typeface="+mn-lt"/>
              </a:rPr>
              <a:t> reminder to add blood results or send samples.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Share any website links or media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Upcoming Meetings/Events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Useful tips, FAQs and reminders – tips from other sites are great! Caring is sharing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Let sites know of any new promotional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CRF completion/queries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Meet the members of the trial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96" y="7718237"/>
            <a:ext cx="1686458" cy="170816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Contact Information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Study email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Study Website 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Trial Manager name 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TMSO name 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Numbers 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ECTU address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 name </a:t>
            </a:r>
          </a:p>
          <a:p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Any other relevant contact info</a:t>
            </a:r>
          </a:p>
        </p:txBody>
      </p:sp>
      <p:sp>
        <p:nvSpPr>
          <p:cNvPr id="27" name="Pentagon 26"/>
          <p:cNvSpPr/>
          <p:nvPr/>
        </p:nvSpPr>
        <p:spPr>
          <a:xfrm>
            <a:off x="62796" y="6551813"/>
            <a:ext cx="1705085" cy="577514"/>
          </a:xfrm>
          <a:prstGeom prst="homePlate">
            <a:avLst/>
          </a:prstGeom>
          <a:solidFill>
            <a:srgbClr val="99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8568" y="6370416"/>
            <a:ext cx="4525361" cy="1015663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- Welcome sites as they join the study.</a:t>
            </a:r>
          </a:p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- A projection of new sites and what effect this will have on recruitment.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A map of where open sites are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Pictures of new teams/logos</a:t>
            </a:r>
          </a:p>
        </p:txBody>
      </p:sp>
      <p:sp>
        <p:nvSpPr>
          <p:cNvPr id="15" name="AutoShape 2" descr="Image result for b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Image result for b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306787" y="1458115"/>
            <a:ext cx="417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 A thank you message for the sites continuing support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6820" y="160337"/>
            <a:ext cx="26749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Study title Newsletter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Month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301" y="312737"/>
            <a:ext cx="98221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Study logo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9255" y="413050"/>
            <a:ext cx="1243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Background in the colour of the study </a:t>
            </a:r>
          </a:p>
        </p:txBody>
      </p:sp>
      <p:sp>
        <p:nvSpPr>
          <p:cNvPr id="31" name="Pentagon 30"/>
          <p:cNvSpPr/>
          <p:nvPr/>
        </p:nvSpPr>
        <p:spPr>
          <a:xfrm>
            <a:off x="57659" y="2193104"/>
            <a:ext cx="1705085" cy="577514"/>
          </a:xfrm>
          <a:prstGeom prst="homePlate">
            <a:avLst/>
          </a:prstGeom>
          <a:solidFill>
            <a:srgbClr val="99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58569" y="4537728"/>
            <a:ext cx="4569422" cy="156966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An update on where recruitment is at can include:</a:t>
            </a:r>
          </a:p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-   % of total recruitment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How many a month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Is there is a monthly target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Recognition when sites recruit their first participant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Best recruiting sites – thank the teams that recruit the most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This can be represented as a bar chart or a line graph or a table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Can be split up between sites or months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7881" y="7479741"/>
            <a:ext cx="4516048" cy="1200329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Competitions and incentives: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Calendar - if a site recruits on certain days they get a reward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Sites get a gift when they recruit their first patient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The largest recruiter in the previous month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The site that completes data the best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Could set goals for sites to hit and rewarded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603" y="8841432"/>
            <a:ext cx="4141325" cy="30777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Logos of sponsorships and charities and university </a:t>
            </a:r>
          </a:p>
        </p:txBody>
      </p:sp>
    </p:spTree>
    <p:extLst>
      <p:ext uri="{BB962C8B-B14F-4D97-AF65-F5344CB8AC3E}">
        <p14:creationId xmlns:p14="http://schemas.microsoft.com/office/powerpoint/2010/main" val="203811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7937"/>
            <a:ext cx="7021513" cy="15598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7021513" cy="990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77532" y="6465168"/>
            <a:ext cx="3288682" cy="31854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b="1" u="sng" dirty="0">
                <a:solidFill>
                  <a:schemeClr val="tx1"/>
                </a:solidFill>
                <a:latin typeface="+mn-lt"/>
                <a:cs typeface="Calibri" pitchFamily="34" charset="0"/>
              </a:rPr>
              <a:t>Contact Information</a:t>
            </a:r>
          </a:p>
          <a:p>
            <a:pPr algn="just"/>
            <a:r>
              <a:rPr lang="en-GB" sz="11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Study Mailbox: </a:t>
            </a:r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b="1" u="sng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b="1" u="sng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Chief Investigator: </a:t>
            </a:r>
          </a:p>
          <a:p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Trial Management</a:t>
            </a:r>
            <a:r>
              <a:rPr lang="en-GB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</a:p>
          <a:p>
            <a:pPr algn="just"/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r>
              <a:rPr lang="en-GB" sz="11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Clinical Coordinator:</a:t>
            </a:r>
          </a:p>
          <a:p>
            <a:pPr algn="just"/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r>
              <a:rPr lang="en-GB" sz="11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Trial Website:  </a:t>
            </a:r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just"/>
            <a:r>
              <a:rPr lang="en-GB" sz="11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Trial Twitter: </a:t>
            </a:r>
            <a:endParaRPr lang="en-GB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06950" y="49203"/>
            <a:ext cx="3007609" cy="36933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+mj-lt"/>
              </a:rPr>
              <a:t>Full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31089" y="526257"/>
            <a:ext cx="1709547" cy="507831"/>
          </a:xfrm>
          <a:prstGeom prst="rect">
            <a:avLst/>
          </a:prstGeom>
          <a:solidFill>
            <a:schemeClr val="bg1"/>
          </a:solidFill>
          <a:ln>
            <a:solidFill>
              <a:srgbClr val="009F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</a:rPr>
              <a:t>NEWSLETTER</a:t>
            </a:r>
            <a:endParaRPr lang="en-GB" sz="11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+mj-lt"/>
              </a:rPr>
              <a:t>Date and Issue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7532" y="1696755"/>
            <a:ext cx="3270250" cy="46166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+mn-lt"/>
              </a:rPr>
              <a:t>Reminders</a:t>
            </a: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endParaRPr lang="en-GB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7614" y="6715723"/>
            <a:ext cx="159732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B050"/>
                </a:solidFill>
                <a:latin typeface="+mn-lt"/>
              </a:rPr>
              <a:t>Green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+mn-lt"/>
              </a:rPr>
              <a:t>– Open</a:t>
            </a:r>
          </a:p>
          <a:p>
            <a:r>
              <a:rPr lang="en-GB" sz="1100" b="1" dirty="0">
                <a:solidFill>
                  <a:srgbClr val="CC6600"/>
                </a:solidFill>
                <a:latin typeface="+mn-lt"/>
              </a:rPr>
              <a:t>Orange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+mn-lt"/>
              </a:rPr>
              <a:t>– SIV completed</a:t>
            </a:r>
          </a:p>
          <a:p>
            <a:r>
              <a:rPr lang="en-GB" sz="1100" b="1" dirty="0">
                <a:solidFill>
                  <a:schemeClr val="accent4"/>
                </a:solidFill>
                <a:latin typeface="+mn-lt"/>
              </a:rPr>
              <a:t>Purple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+mn-lt"/>
              </a:rPr>
              <a:t>– SIV pending</a:t>
            </a:r>
          </a:p>
          <a:p>
            <a:r>
              <a:rPr lang="en-GB" sz="1100" b="1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GB" sz="1100" dirty="0">
                <a:solidFill>
                  <a:schemeClr val="tx1"/>
                </a:solidFill>
                <a:latin typeface="+mn-lt"/>
              </a:rPr>
              <a:t> – Closing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148" y="1751906"/>
            <a:ext cx="99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+mn-lt"/>
              </a:rPr>
              <a:t>Site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8" y="7811981"/>
            <a:ext cx="1219306" cy="695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35" y="7898889"/>
            <a:ext cx="1611548" cy="608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A46631-1811-4944-BDE0-1DEB030EC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88" y="2055894"/>
            <a:ext cx="3270250" cy="4579627"/>
          </a:xfrm>
          <a:prstGeom prst="rect">
            <a:avLst/>
          </a:prstGeom>
        </p:spPr>
      </p:pic>
      <p:pic>
        <p:nvPicPr>
          <p:cNvPr id="1026" name="Picture 2" descr="Easter Clipart Images – Browse 96,650 Stock Photos, Vectors, and Video |  Adobe Stock">
            <a:extLst>
              <a:ext uri="{FF2B5EF4-FFF2-40B4-BE49-F238E27FC236}">
                <a16:creationId xmlns:a16="http://schemas.microsoft.com/office/drawing/2014/main" id="{BFEFB9CD-3109-4FF4-9962-8D666F9E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8" y="8506985"/>
            <a:ext cx="3270251" cy="8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316BC-897B-4A2D-8D62-15AB80374580}"/>
              </a:ext>
            </a:extLst>
          </p:cNvPr>
          <p:cNvSpPr txBox="1"/>
          <p:nvPr/>
        </p:nvSpPr>
        <p:spPr>
          <a:xfrm>
            <a:off x="342404" y="34448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Study Logo</a:t>
            </a:r>
          </a:p>
        </p:txBody>
      </p:sp>
    </p:spTree>
    <p:extLst>
      <p:ext uri="{BB962C8B-B14F-4D97-AF65-F5344CB8AC3E}">
        <p14:creationId xmlns:p14="http://schemas.microsoft.com/office/powerpoint/2010/main" val="60582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63" y="1104844"/>
            <a:ext cx="6871751" cy="2651770"/>
            <a:chOff x="0" y="0"/>
            <a:chExt cx="2696031" cy="1120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6031" cy="1120825"/>
            </a:xfrm>
            <a:custGeom>
              <a:avLst/>
              <a:gdLst/>
              <a:ahLst/>
              <a:cxnLst/>
              <a:rect l="l" t="t" r="r" b="b"/>
              <a:pathLst>
                <a:path w="2696031" h="1120825">
                  <a:moveTo>
                    <a:pt x="0" y="0"/>
                  </a:moveTo>
                  <a:lnTo>
                    <a:pt x="2696031" y="0"/>
                  </a:lnTo>
                  <a:lnTo>
                    <a:pt x="2696031" y="1120825"/>
                  </a:lnTo>
                  <a:lnTo>
                    <a:pt x="0" y="1120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1470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9998" tIns="19998" rIns="19998" bIns="19998" rtlCol="0" anchor="ctr"/>
            <a:lstStyle/>
            <a:p>
              <a:pPr algn="just" defTabSz="847100" fontAlgn="auto">
                <a:lnSpc>
                  <a:spcPts val="1255"/>
                </a:lnSpc>
                <a:spcBef>
                  <a:spcPts val="0"/>
                </a:spcBef>
                <a:spcAft>
                  <a:spcPts val="0"/>
                </a:spcAft>
              </a:pPr>
              <a:endParaRPr sz="1668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4691" t="5069" r="28278" b="6749"/>
          <a:stretch>
            <a:fillRect/>
          </a:stretch>
        </p:blipFill>
        <p:spPr>
          <a:xfrm>
            <a:off x="2400888" y="9082130"/>
            <a:ext cx="699922" cy="5832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50373" y="9062275"/>
            <a:ext cx="639013" cy="4159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14" y="9708902"/>
            <a:ext cx="7000084" cy="1970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15" y="-4192"/>
            <a:ext cx="7000083" cy="136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12867" b="9967"/>
          <a:stretch>
            <a:fillRect/>
          </a:stretch>
        </p:blipFill>
        <p:spPr>
          <a:xfrm>
            <a:off x="3168414" y="9049058"/>
            <a:ext cx="1596075" cy="6036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415" y="9130157"/>
            <a:ext cx="2219067" cy="5225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31995" y="9089608"/>
            <a:ext cx="718190" cy="5757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 l="3718" t="15036" r="7495" b="17881"/>
          <a:stretch>
            <a:fillRect/>
          </a:stretch>
        </p:blipFill>
        <p:spPr>
          <a:xfrm>
            <a:off x="4764488" y="9165290"/>
            <a:ext cx="1386188" cy="42442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69760" y="3717618"/>
            <a:ext cx="6861556" cy="3280213"/>
            <a:chOff x="0" y="-19050"/>
            <a:chExt cx="2641381" cy="1019873"/>
          </a:xfrm>
        </p:grpSpPr>
        <p:sp>
          <p:nvSpPr>
            <p:cNvPr id="17" name="Freeform 17"/>
            <p:cNvSpPr/>
            <p:nvPr/>
          </p:nvSpPr>
          <p:spPr>
            <a:xfrm>
              <a:off x="0" y="5005"/>
              <a:ext cx="2641381" cy="995818"/>
            </a:xfrm>
            <a:custGeom>
              <a:avLst/>
              <a:gdLst/>
              <a:ahLst/>
              <a:cxnLst/>
              <a:rect l="l" t="t" r="r" b="b"/>
              <a:pathLst>
                <a:path w="2641381" h="1000823">
                  <a:moveTo>
                    <a:pt x="0" y="0"/>
                  </a:moveTo>
                  <a:lnTo>
                    <a:pt x="2641381" y="0"/>
                  </a:lnTo>
                  <a:lnTo>
                    <a:pt x="2641381" y="1000823"/>
                  </a:lnTo>
                  <a:lnTo>
                    <a:pt x="0" y="1000823"/>
                  </a:lnTo>
                  <a:close/>
                </a:path>
              </a:pathLst>
            </a:custGeom>
            <a:solidFill>
              <a:srgbClr val="F2FFE8"/>
            </a:solidFill>
            <a:ln w="19050">
              <a:solidFill>
                <a:srgbClr val="21470D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0338" tIns="20338" rIns="20338" bIns="20338" rtlCol="0" anchor="ctr"/>
            <a:lstStyle/>
            <a:p>
              <a:pPr algn="ctr" defTabSz="847100" fontAlgn="auto">
                <a:lnSpc>
                  <a:spcPts val="1255"/>
                </a:lnSpc>
                <a:spcBef>
                  <a:spcPts val="0"/>
                </a:spcBef>
                <a:spcAft>
                  <a:spcPts val="0"/>
                </a:spcAft>
              </a:pPr>
              <a:endParaRPr sz="1668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5801" y="4455231"/>
            <a:ext cx="2209581" cy="2248936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8322" y="7030911"/>
            <a:ext cx="6843954" cy="1965204"/>
            <a:chOff x="0" y="0"/>
            <a:chExt cx="1928121" cy="85004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28121" cy="850041"/>
            </a:xfrm>
            <a:custGeom>
              <a:avLst/>
              <a:gdLst/>
              <a:ahLst/>
              <a:cxnLst/>
              <a:rect l="l" t="t" r="r" b="b"/>
              <a:pathLst>
                <a:path w="1928121" h="850041">
                  <a:moveTo>
                    <a:pt x="0" y="0"/>
                  </a:moveTo>
                  <a:lnTo>
                    <a:pt x="1928121" y="0"/>
                  </a:lnTo>
                  <a:lnTo>
                    <a:pt x="1928121" y="850041"/>
                  </a:lnTo>
                  <a:lnTo>
                    <a:pt x="0" y="850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1470D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0389" tIns="20389" rIns="20389" bIns="20389" rtlCol="0" anchor="ctr"/>
            <a:lstStyle/>
            <a:p>
              <a:pPr algn="ctr" defTabSz="847100" fontAlgn="auto">
                <a:lnSpc>
                  <a:spcPts val="1255"/>
                </a:lnSpc>
                <a:spcBef>
                  <a:spcPts val="0"/>
                </a:spcBef>
                <a:spcAft>
                  <a:spcPts val="0"/>
                </a:spcAft>
              </a:pPr>
              <a:endParaRPr sz="166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140538" y="6862564"/>
            <a:ext cx="178173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47100" fontAlgn="auto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97" u="sng" spc="26" dirty="0">
                <a:solidFill>
                  <a:srgbClr val="21470D"/>
                </a:solidFill>
                <a:latin typeface="Agrandir Black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325" y="1169040"/>
            <a:ext cx="679486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47100" fontAlgn="auto">
              <a:lnSpc>
                <a:spcPts val="14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24" u="sng" spc="26" dirty="0">
                <a:solidFill>
                  <a:srgbClr val="21470D"/>
                </a:solidFill>
                <a:latin typeface="Agrandir Black"/>
              </a:rPr>
              <a:t>STUDY NEWS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64639" y="955795"/>
            <a:ext cx="5582421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47100" fontAlgn="auto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96" spc="21" dirty="0">
                <a:solidFill>
                  <a:srgbClr val="000000"/>
                </a:solidFill>
                <a:latin typeface="Agrandir Black"/>
              </a:rPr>
              <a:t>NEWSLETTER – Date/Issue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416" y="9735988"/>
            <a:ext cx="6951313" cy="13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47100" fontAlgn="auto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78" dirty="0">
                <a:solidFill>
                  <a:srgbClr val="FFFFFF"/>
                </a:solidFill>
                <a:latin typeface="Agrandir Black"/>
              </a:rPr>
              <a:t>This trial is </a:t>
            </a:r>
            <a:r>
              <a:rPr lang="en-US" sz="778" dirty="0" err="1">
                <a:solidFill>
                  <a:srgbClr val="FFFFFF"/>
                </a:solidFill>
                <a:latin typeface="Agrandir Black"/>
              </a:rPr>
              <a:t>organised</a:t>
            </a:r>
            <a:r>
              <a:rPr lang="en-US" sz="778" dirty="0">
                <a:solidFill>
                  <a:srgbClr val="FFFFFF"/>
                </a:solidFill>
                <a:latin typeface="Agrandir Black"/>
              </a:rPr>
              <a:t> by the Edinburgh Clinical Trial Unit at the University of Edinburgh and is funded  by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-302334" y="19991"/>
            <a:ext cx="1698842" cy="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47100" fontAlgn="auto">
              <a:lnSpc>
                <a:spcPts val="641"/>
              </a:lnSpc>
              <a:spcAft>
                <a:spcPts val="0"/>
              </a:spcAft>
            </a:pPr>
            <a:r>
              <a:rPr lang="en-US" sz="583" spc="11">
                <a:solidFill>
                  <a:srgbClr val="FCFDFA"/>
                </a:solidFill>
                <a:latin typeface="Agrandir Black"/>
              </a:rPr>
              <a:t>IRAS NUMBER: 272418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3989" y="3840236"/>
            <a:ext cx="669565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47100" fontAlgn="auto">
              <a:lnSpc>
                <a:spcPts val="14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2" u="sng" spc="27" dirty="0">
                <a:solidFill>
                  <a:srgbClr val="21470D"/>
                </a:solidFill>
                <a:latin typeface="Agrandir Black"/>
              </a:rPr>
              <a:t>GET TO KNOW YOUR MARVEL COMMUNITY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88795" y="7065027"/>
            <a:ext cx="496157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47100" fontAlgn="auto">
              <a:lnSpc>
                <a:spcPts val="14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23" u="sng" spc="26" dirty="0">
                <a:solidFill>
                  <a:srgbClr val="21470D"/>
                </a:solidFill>
                <a:latin typeface="Agrandir Black"/>
              </a:rPr>
              <a:t>RECRUITMENT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561" y="1326411"/>
            <a:ext cx="6858362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7100" fontAlgn="auto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12" b="1" dirty="0">
                <a:solidFill>
                  <a:srgbClr val="0033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Hello from the study Trial Office! </a:t>
            </a:r>
          </a:p>
          <a:p>
            <a:pPr algn="just" defTabSz="847100" fontAlgn="auto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endParaRPr lang="en-GB" sz="300" dirty="0">
              <a:solidFill>
                <a:srgbClr val="0033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 defTabSz="847100" fontAlgn="auto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endParaRPr lang="en-GB" sz="1668" dirty="0">
              <a:solidFill>
                <a:srgbClr val="21470D"/>
              </a:solidFill>
              <a:latin typeface="Open San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B9935DF-A0A0-4237-9BFA-96212A1AB6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2684" y="8421857"/>
            <a:ext cx="3282928" cy="108349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43C48D-4019-41B3-9047-3F0B73EE1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0563" y="8367512"/>
            <a:ext cx="402276" cy="5631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F9010C2-C3C7-4A32-BE32-7AB24B325C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086" y="8400833"/>
            <a:ext cx="431999" cy="547141"/>
          </a:xfrm>
          <a:prstGeom prst="rect">
            <a:avLst/>
          </a:prstGeom>
        </p:spPr>
      </p:pic>
      <p:pic>
        <p:nvPicPr>
          <p:cNvPr id="52" name="Graphic 51" descr="Beaker with solid fill">
            <a:extLst>
              <a:ext uri="{FF2B5EF4-FFF2-40B4-BE49-F238E27FC236}">
                <a16:creationId xmlns:a16="http://schemas.microsoft.com/office/drawing/2014/main" id="{45938B62-00AA-4ED7-B349-F5EAFA5D6E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51639" y="8363520"/>
            <a:ext cx="519310" cy="5471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48D79E-025A-4882-9B92-E3074246B8A6}"/>
              </a:ext>
            </a:extLst>
          </p:cNvPr>
          <p:cNvSpPr txBox="1"/>
          <p:nvPr/>
        </p:nvSpPr>
        <p:spPr>
          <a:xfrm>
            <a:off x="2795453" y="222311"/>
            <a:ext cx="140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j-lt"/>
              </a:rPr>
              <a:t>Study logo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3A54A7-9531-4777-9FEB-9261696E43B2}"/>
              </a:ext>
            </a:extLst>
          </p:cNvPr>
          <p:cNvSpPr txBox="1"/>
          <p:nvPr/>
        </p:nvSpPr>
        <p:spPr>
          <a:xfrm>
            <a:off x="5140538" y="222311"/>
            <a:ext cx="165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Back page next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7FA8F-31EC-4FE4-8FB3-EC0CD2C2DDD8}"/>
              </a:ext>
            </a:extLst>
          </p:cNvPr>
          <p:cNvSpPr txBox="1"/>
          <p:nvPr/>
        </p:nvSpPr>
        <p:spPr>
          <a:xfrm>
            <a:off x="2752684" y="4554731"/>
            <a:ext cx="378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1470D"/>
                </a:solidFill>
              </a:rPr>
              <a:t>Biography and picture of team member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691" t="5069" r="28278" b="6749"/>
          <a:stretch>
            <a:fillRect/>
          </a:stretch>
        </p:blipFill>
        <p:spPr>
          <a:xfrm>
            <a:off x="2400888" y="9082130"/>
            <a:ext cx="699922" cy="583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50373" y="9062275"/>
            <a:ext cx="639013" cy="415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14" y="9708902"/>
            <a:ext cx="7000084" cy="1970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15" y="-10452"/>
            <a:ext cx="7000083" cy="142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t="12867" b="9967"/>
          <a:stretch>
            <a:fillRect/>
          </a:stretch>
        </p:blipFill>
        <p:spPr>
          <a:xfrm>
            <a:off x="3168414" y="9049058"/>
            <a:ext cx="1596075" cy="6036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45107" y="-15469"/>
            <a:ext cx="3163302" cy="666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20"/>
              </a:lnSpc>
            </a:pPr>
            <a:r>
              <a:rPr lang="en-US" sz="2800" spc="264" dirty="0">
                <a:solidFill>
                  <a:srgbClr val="1C120F"/>
                </a:solidFill>
                <a:latin typeface="Open Sauce Bold"/>
              </a:rPr>
              <a:t>Study Logo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415" y="9130157"/>
            <a:ext cx="2219067" cy="5225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31995" y="9089608"/>
            <a:ext cx="718190" cy="5757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 l="3718" t="15036" r="7495" b="17881"/>
          <a:stretch>
            <a:fillRect/>
          </a:stretch>
        </p:blipFill>
        <p:spPr>
          <a:xfrm>
            <a:off x="4764488" y="9165290"/>
            <a:ext cx="1386188" cy="42442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49573" y="1013837"/>
            <a:ext cx="5582421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"/>
              </a:lnSpc>
            </a:pPr>
            <a:r>
              <a:rPr lang="en-US" sz="1096" spc="21" dirty="0">
                <a:solidFill>
                  <a:srgbClr val="000000"/>
                </a:solidFill>
                <a:latin typeface="Agrandir Black"/>
              </a:rPr>
              <a:t>NEWSLETTER – Date/Issue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416" y="9735988"/>
            <a:ext cx="695131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0"/>
              </a:lnSpc>
            </a:pPr>
            <a:r>
              <a:rPr lang="en-US" sz="778">
                <a:solidFill>
                  <a:srgbClr val="FFFFFF"/>
                </a:solidFill>
                <a:latin typeface="Agrandir Black"/>
              </a:rPr>
              <a:t>This trial is organised by the Edinburgh Clinical Trial Unit at the University of Edinburgh and is funded  by the Jon Moulton Foundation.</a:t>
            </a:r>
          </a:p>
          <a:p>
            <a:pPr>
              <a:lnSpc>
                <a:spcPts val="831"/>
              </a:lnSpc>
            </a:pPr>
            <a:endParaRPr lang="en-US" sz="778">
              <a:solidFill>
                <a:srgbClr val="FFFFFF"/>
              </a:solidFill>
              <a:latin typeface="Agrandir Blac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-302334" y="19991"/>
            <a:ext cx="1698842" cy="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"/>
              </a:lnSpc>
            </a:pPr>
            <a:r>
              <a:rPr lang="en-US" sz="583" spc="11">
                <a:solidFill>
                  <a:srgbClr val="FCFDFA"/>
                </a:solidFill>
                <a:latin typeface="Agrandir Black"/>
              </a:rPr>
              <a:t>IRAS NUMBER: 272418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16347" y="3520046"/>
            <a:ext cx="9671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068" spc="41">
                <a:solidFill>
                  <a:srgbClr val="FFFFFF"/>
                </a:solidFill>
                <a:latin typeface="Agrandir Black"/>
              </a:rPr>
              <a:t>11.17%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3334" y="1166607"/>
            <a:ext cx="6846850" cy="3362860"/>
            <a:chOff x="0" y="-19050"/>
            <a:chExt cx="2677942" cy="12876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77942" cy="1268624"/>
            </a:xfrm>
            <a:custGeom>
              <a:avLst/>
              <a:gdLst/>
              <a:ahLst/>
              <a:cxnLst/>
              <a:rect l="l" t="t" r="r" b="b"/>
              <a:pathLst>
                <a:path w="2677942" h="2394314">
                  <a:moveTo>
                    <a:pt x="0" y="0"/>
                  </a:moveTo>
                  <a:lnTo>
                    <a:pt x="2677942" y="0"/>
                  </a:lnTo>
                  <a:lnTo>
                    <a:pt x="2677942" y="2394314"/>
                  </a:lnTo>
                  <a:lnTo>
                    <a:pt x="0" y="2394314"/>
                  </a:lnTo>
                  <a:close/>
                </a:path>
              </a:pathLst>
            </a:custGeom>
            <a:solidFill>
              <a:srgbClr val="F2FFE8"/>
            </a:solidFill>
            <a:ln w="19050">
              <a:solidFill>
                <a:srgbClr val="21470D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0060" tIns="20060" rIns="20060" bIns="20060" rtlCol="0" anchor="ctr"/>
            <a:lstStyle/>
            <a:p>
              <a:pPr algn="ctr">
                <a:lnSpc>
                  <a:spcPts val="1255"/>
                </a:lnSpc>
              </a:pPr>
              <a:endParaRPr sz="1297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0968" y="1284227"/>
            <a:ext cx="67215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"/>
              </a:lnSpc>
            </a:pPr>
            <a:r>
              <a:rPr lang="en-US" sz="1328" u="sng" spc="26" dirty="0">
                <a:solidFill>
                  <a:srgbClr val="21470D"/>
                </a:solidFill>
                <a:latin typeface="Agrandir Black"/>
              </a:rPr>
              <a:t>REMINDERS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3334" y="7381112"/>
            <a:ext cx="4011009" cy="1623828"/>
            <a:chOff x="0" y="0"/>
            <a:chExt cx="1573661" cy="6370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73661" cy="637085"/>
            </a:xfrm>
            <a:custGeom>
              <a:avLst/>
              <a:gdLst/>
              <a:ahLst/>
              <a:cxnLst/>
              <a:rect l="l" t="t" r="r" b="b"/>
              <a:pathLst>
                <a:path w="1573661" h="637085">
                  <a:moveTo>
                    <a:pt x="0" y="0"/>
                  </a:moveTo>
                  <a:lnTo>
                    <a:pt x="1573661" y="0"/>
                  </a:lnTo>
                  <a:lnTo>
                    <a:pt x="1573661" y="637085"/>
                  </a:lnTo>
                  <a:lnTo>
                    <a:pt x="0" y="637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1470D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9998" tIns="19998" rIns="19998" bIns="19998" rtlCol="0" anchor="ctr"/>
            <a:lstStyle/>
            <a:p>
              <a:pPr algn="ctr">
                <a:lnSpc>
                  <a:spcPts val="1255"/>
                </a:lnSpc>
              </a:pPr>
              <a:endParaRPr sz="1297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59018" y="7761570"/>
            <a:ext cx="1015998" cy="98648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73625" y="7429801"/>
            <a:ext cx="3876068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4"/>
              </a:lnSpc>
            </a:pPr>
            <a:r>
              <a:rPr lang="en-US" sz="1203" u="sng" spc="23">
                <a:solidFill>
                  <a:srgbClr val="21470D"/>
                </a:solidFill>
                <a:latin typeface="Agrandir Black"/>
              </a:rPr>
              <a:t>CONTACT INFORMATION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3626" y="7586273"/>
            <a:ext cx="2991675" cy="131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112" spc="11" dirty="0">
                <a:solidFill>
                  <a:srgbClr val="1C120F"/>
                </a:solidFill>
                <a:latin typeface="Open Sans Bold"/>
              </a:rPr>
              <a:t>Chief Investigator:</a:t>
            </a:r>
            <a:r>
              <a:rPr lang="en-US" sz="1112" spc="11" dirty="0">
                <a:solidFill>
                  <a:srgbClr val="1C120F"/>
                </a:solidFill>
                <a:latin typeface="Open Sans"/>
              </a:rPr>
              <a:t> </a:t>
            </a:r>
          </a:p>
          <a:p>
            <a:pPr>
              <a:lnSpc>
                <a:spcPts val="2111"/>
              </a:lnSpc>
            </a:pPr>
            <a:r>
              <a:rPr lang="en-US" sz="1112" spc="11" dirty="0">
                <a:solidFill>
                  <a:srgbClr val="1C120F"/>
                </a:solidFill>
                <a:latin typeface="Open Sans Bold"/>
              </a:rPr>
              <a:t>Trial Manager: </a:t>
            </a:r>
            <a:endParaRPr lang="en-US" sz="1112" spc="11" dirty="0">
              <a:solidFill>
                <a:srgbClr val="1C120F"/>
              </a:solidFill>
              <a:latin typeface="Open Sans"/>
            </a:endParaRPr>
          </a:p>
          <a:p>
            <a:pPr>
              <a:lnSpc>
                <a:spcPts val="2111"/>
              </a:lnSpc>
            </a:pPr>
            <a:r>
              <a:rPr lang="en-US" sz="1112" spc="11" dirty="0">
                <a:solidFill>
                  <a:srgbClr val="1C120F"/>
                </a:solidFill>
                <a:latin typeface="Open Sans Bold"/>
              </a:rPr>
              <a:t>Trial Mailbox:</a:t>
            </a:r>
            <a:r>
              <a:rPr lang="en-US" sz="1112" spc="11" dirty="0">
                <a:solidFill>
                  <a:srgbClr val="1C120F"/>
                </a:solidFill>
                <a:latin typeface="Open Sans"/>
              </a:rPr>
              <a:t> </a:t>
            </a:r>
          </a:p>
          <a:p>
            <a:pPr>
              <a:lnSpc>
                <a:spcPts val="2111"/>
              </a:lnSpc>
            </a:pPr>
            <a:r>
              <a:rPr lang="en-US" sz="1112" spc="11" dirty="0">
                <a:solidFill>
                  <a:srgbClr val="1C120F"/>
                </a:solidFill>
                <a:latin typeface="Open Sans Bold"/>
              </a:rPr>
              <a:t>Website:</a:t>
            </a:r>
            <a:r>
              <a:rPr lang="en-US" sz="1112" spc="11" dirty="0">
                <a:solidFill>
                  <a:srgbClr val="1C120F"/>
                </a:solidFill>
                <a:latin typeface="Open Sans"/>
              </a:rPr>
              <a:t> </a:t>
            </a:r>
          </a:p>
          <a:p>
            <a:pPr>
              <a:lnSpc>
                <a:spcPts val="2111"/>
              </a:lnSpc>
            </a:pPr>
            <a:r>
              <a:rPr lang="en-US" sz="1112" spc="22" dirty="0">
                <a:solidFill>
                  <a:srgbClr val="1C120F"/>
                </a:solidFill>
                <a:latin typeface="Open Sans Bold"/>
              </a:rPr>
              <a:t>Twitter: </a:t>
            </a:r>
            <a:endParaRPr lang="en-US" sz="1112" spc="22" dirty="0">
              <a:solidFill>
                <a:srgbClr val="1C120F"/>
              </a:solidFill>
              <a:latin typeface="Open San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4177535" y="7381112"/>
            <a:ext cx="2772650" cy="1615004"/>
            <a:chOff x="0" y="0"/>
            <a:chExt cx="2649570" cy="154331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49570" cy="1543313"/>
            </a:xfrm>
            <a:custGeom>
              <a:avLst/>
              <a:gdLst/>
              <a:ahLst/>
              <a:cxnLst/>
              <a:rect l="l" t="t" r="r" b="b"/>
              <a:pathLst>
                <a:path w="2649570" h="1543313">
                  <a:moveTo>
                    <a:pt x="0" y="0"/>
                  </a:moveTo>
                  <a:lnTo>
                    <a:pt x="2649570" y="0"/>
                  </a:lnTo>
                  <a:lnTo>
                    <a:pt x="2649570" y="1543313"/>
                  </a:lnTo>
                  <a:lnTo>
                    <a:pt x="0" y="1543313"/>
                  </a:lnTo>
                  <a:close/>
                </a:path>
              </a:pathLst>
            </a:custGeom>
            <a:solidFill>
              <a:srgbClr val="F2FFE8"/>
            </a:solidFill>
            <a:ln w="19050">
              <a:solidFill>
                <a:srgbClr val="21470D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193" tIns="9193" rIns="9193" bIns="9193" rtlCol="0" anchor="ctr"/>
            <a:lstStyle/>
            <a:p>
              <a:pPr algn="ctr">
                <a:lnSpc>
                  <a:spcPts val="1255"/>
                </a:lnSpc>
              </a:pPr>
              <a:endParaRPr sz="1297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394148" y="7458693"/>
            <a:ext cx="2323084" cy="1450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482" spc="16" dirty="0">
                <a:solidFill>
                  <a:srgbClr val="003300"/>
                </a:solidFill>
                <a:latin typeface="Open Sans Bold"/>
              </a:rPr>
              <a:t>If you have any fun news or helpful tips you would like shared in future newsletters, let us know!  </a:t>
            </a:r>
          </a:p>
        </p:txBody>
      </p:sp>
      <p:grpSp>
        <p:nvGrpSpPr>
          <p:cNvPr id="33" name="Group 18">
            <a:extLst>
              <a:ext uri="{FF2B5EF4-FFF2-40B4-BE49-F238E27FC236}">
                <a16:creationId xmlns:a16="http://schemas.microsoft.com/office/drawing/2014/main" id="{1CCE25E6-8623-4F59-8312-E7DC58120C75}"/>
              </a:ext>
            </a:extLst>
          </p:cNvPr>
          <p:cNvGrpSpPr/>
          <p:nvPr/>
        </p:nvGrpSpPr>
        <p:grpSpPr>
          <a:xfrm>
            <a:off x="103333" y="4579996"/>
            <a:ext cx="6846850" cy="2752561"/>
            <a:chOff x="0" y="0"/>
            <a:chExt cx="2677942" cy="1268624"/>
          </a:xfrm>
          <a:noFill/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85F513B-DA32-441B-A38F-7B2B1E8E7598}"/>
                </a:ext>
              </a:extLst>
            </p:cNvPr>
            <p:cNvSpPr/>
            <p:nvPr/>
          </p:nvSpPr>
          <p:spPr>
            <a:xfrm>
              <a:off x="0" y="0"/>
              <a:ext cx="2677942" cy="1268624"/>
            </a:xfrm>
            <a:custGeom>
              <a:avLst/>
              <a:gdLst/>
              <a:ahLst/>
              <a:cxnLst/>
              <a:rect l="l" t="t" r="r" b="b"/>
              <a:pathLst>
                <a:path w="2677942" h="2394314">
                  <a:moveTo>
                    <a:pt x="0" y="0"/>
                  </a:moveTo>
                  <a:lnTo>
                    <a:pt x="2677942" y="0"/>
                  </a:lnTo>
                  <a:lnTo>
                    <a:pt x="2677942" y="2394314"/>
                  </a:lnTo>
                  <a:lnTo>
                    <a:pt x="0" y="2394314"/>
                  </a:lnTo>
                  <a:close/>
                </a:path>
              </a:pathLst>
            </a:custGeom>
            <a:grpFill/>
            <a:ln w="19050">
              <a:solidFill>
                <a:srgbClr val="003300"/>
              </a:solidFill>
            </a:ln>
          </p:spPr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96F261C8-CA7A-4ED4-B28B-98FDD517A3B2}"/>
                </a:ext>
              </a:extLst>
            </p:cNvPr>
            <p:cNvSpPr txBox="1"/>
            <p:nvPr/>
          </p:nvSpPr>
          <p:spPr>
            <a:xfrm>
              <a:off x="95345" y="88823"/>
              <a:ext cx="812800" cy="8318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20060" tIns="20060" rIns="20060" bIns="20060" rtlCol="0" anchor="ctr"/>
            <a:lstStyle/>
            <a:p>
              <a:pPr algn="ctr">
                <a:lnSpc>
                  <a:spcPts val="1255"/>
                </a:lnSpc>
              </a:pPr>
              <a:endParaRPr sz="1297" dirty="0"/>
            </a:p>
          </p:txBody>
        </p:sp>
      </p:grpSp>
      <p:sp>
        <p:nvSpPr>
          <p:cNvPr id="37" name="TextBox 21">
            <a:extLst>
              <a:ext uri="{FF2B5EF4-FFF2-40B4-BE49-F238E27FC236}">
                <a16:creationId xmlns:a16="http://schemas.microsoft.com/office/drawing/2014/main" id="{02ECDC12-2B60-418C-818A-8A3FE5FBDDA0}"/>
              </a:ext>
            </a:extLst>
          </p:cNvPr>
          <p:cNvSpPr txBox="1"/>
          <p:nvPr/>
        </p:nvSpPr>
        <p:spPr>
          <a:xfrm>
            <a:off x="106223" y="4681212"/>
            <a:ext cx="67215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"/>
              </a:lnSpc>
            </a:pPr>
            <a:r>
              <a:rPr lang="en-US" sz="1328" u="sng" spc="26" dirty="0">
                <a:solidFill>
                  <a:srgbClr val="21470D"/>
                </a:solidFill>
                <a:latin typeface="Agrandir Black"/>
              </a:rPr>
              <a:t>Announcement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4" y="200472"/>
            <a:ext cx="3639564" cy="666923"/>
          </a:xfrm>
        </p:spPr>
        <p:txBody>
          <a:bodyPr/>
          <a:lstStyle/>
          <a:p>
            <a:r>
              <a:rPr lang="en-GB" sz="1800" dirty="0"/>
              <a:t>Ideas of what art/diagrams to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96" y="1142129"/>
            <a:ext cx="2808312" cy="42649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Welcome and thank you: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6" y="1760493"/>
            <a:ext cx="1316850" cy="90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87" y="4954588"/>
            <a:ext cx="2688569" cy="1957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772" y="4947414"/>
            <a:ext cx="3057229" cy="195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52" y="1692118"/>
            <a:ext cx="1353429" cy="90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822" y="7458417"/>
            <a:ext cx="1492869" cy="1869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011" y="4639637"/>
            <a:ext cx="28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Recruitment graphs and maps: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" y="3172050"/>
            <a:ext cx="689146" cy="689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163" y="2767041"/>
            <a:ext cx="2115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Competitions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747" y="3279438"/>
            <a:ext cx="961842" cy="51827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9" cstate="print"/>
          <a:srcRect l="6629" t="9508"/>
          <a:stretch/>
        </p:blipFill>
        <p:spPr bwMode="auto">
          <a:xfrm>
            <a:off x="606163" y="8599420"/>
            <a:ext cx="3048609" cy="6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" y="7687688"/>
            <a:ext cx="1438859" cy="4978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4452" y="7113240"/>
            <a:ext cx="2088232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Sponsorship logos</a:t>
            </a:r>
            <a:r>
              <a:rPr lang="en-GB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01" y="7363551"/>
            <a:ext cx="742900" cy="7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84" y="7716075"/>
            <a:ext cx="989908" cy="722013"/>
          </a:xfrm>
          <a:prstGeom prst="rect">
            <a:avLst/>
          </a:prstGeom>
        </p:spPr>
      </p:pic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14" y="1544746"/>
            <a:ext cx="1698809" cy="10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lc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27" y="1786564"/>
            <a:ext cx="1329943" cy="8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lcom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94" y="2694672"/>
            <a:ext cx="1076781" cy="7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inn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52" y="3512415"/>
            <a:ext cx="1077658" cy="11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inn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51" y="2594404"/>
            <a:ext cx="1118006" cy="9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inn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7" y="2694672"/>
            <a:ext cx="1308389" cy="8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inn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05" y="3564536"/>
            <a:ext cx="1241698" cy="8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winner winn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26" y="3576622"/>
            <a:ext cx="1803849" cy="9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mpetiti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" y="3949062"/>
            <a:ext cx="1373373" cy="7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4403" y="7030642"/>
            <a:ext cx="13556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Maps can be made here -</a:t>
            </a:r>
            <a:r>
              <a:rPr lang="en-GB" sz="1200" u="sng" dirty="0">
                <a:solidFill>
                  <a:schemeClr val="tx1"/>
                </a:solidFill>
                <a:hlinkClick r:id="rId22"/>
              </a:rPr>
              <a:t>https://www.zeemaps.com/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68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660" y="332191"/>
            <a:ext cx="1791765" cy="451669"/>
          </a:xfrm>
        </p:spPr>
        <p:txBody>
          <a:bodyPr/>
          <a:lstStyle/>
          <a:p>
            <a:pPr algn="l"/>
            <a:r>
              <a:rPr lang="en-GB" sz="1600" dirty="0"/>
              <a:t>Column Lay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076" y="1352600"/>
            <a:ext cx="3101168" cy="749630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Trial update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Highlights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Queries/requests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New sites</a:t>
            </a:r>
          </a:p>
          <a:p>
            <a:pPr marL="0" indent="0">
              <a:buNone/>
            </a:pPr>
            <a:r>
              <a:rPr lang="en-GB" sz="1800" dirty="0"/>
              <a:t>Maps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Contacts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269" y="1352600"/>
            <a:ext cx="3101168" cy="749630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Meet the team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Competitions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Recruitment</a:t>
            </a:r>
          </a:p>
          <a:p>
            <a:pPr marL="0" indent="0">
              <a:buNone/>
            </a:pPr>
            <a:r>
              <a:rPr lang="en-GB" sz="1800" dirty="0"/>
              <a:t>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820" y="160337"/>
            <a:ext cx="26749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Study title Newsletter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Month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01" y="312737"/>
            <a:ext cx="98221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Study logo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762" y="9210169"/>
            <a:ext cx="41413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Logos of sponsorships and charities and university </a:t>
            </a:r>
          </a:p>
        </p:txBody>
      </p:sp>
    </p:spTree>
    <p:extLst>
      <p:ext uri="{BB962C8B-B14F-4D97-AF65-F5344CB8AC3E}">
        <p14:creationId xmlns:p14="http://schemas.microsoft.com/office/powerpoint/2010/main" val="37133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412" y="1352600"/>
            <a:ext cx="1368152" cy="7519312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algn="l"/>
            <a:r>
              <a:rPr lang="en-GB" sz="1400" dirty="0">
                <a:latin typeface="Sylfaen" pitchFamily="18" charset="0"/>
                <a:ea typeface="+mn-ea"/>
                <a:cs typeface="+mn-cs"/>
              </a:rPr>
              <a:t>Contacts</a:t>
            </a: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660" y="1352600"/>
            <a:ext cx="4705440" cy="2232248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Sylfaen" pitchFamily="18" charset="0"/>
              </a:rPr>
              <a:t>Update: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Sylfaen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Sylfaen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Sylfaen" pitchFamily="18" charset="0"/>
            </a:endParaRPr>
          </a:p>
          <a:p>
            <a:pPr algn="l"/>
            <a:r>
              <a:rPr lang="en-GB" sz="1400" dirty="0">
                <a:solidFill>
                  <a:schemeClr val="tx1"/>
                </a:solidFill>
                <a:latin typeface="Sylfaen" pitchFamily="18" charset="0"/>
              </a:rPr>
              <a:t>Highlights: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GB" sz="1800" dirty="0">
              <a:solidFill>
                <a:schemeClr val="tx1"/>
              </a:solidFill>
            </a:endParaRPr>
          </a:p>
          <a:p>
            <a:pPr algn="l"/>
            <a:endParaRPr lang="en-GB" sz="1800" dirty="0">
              <a:solidFill>
                <a:schemeClr val="tx1"/>
              </a:solidFill>
            </a:endParaRPr>
          </a:p>
          <a:p>
            <a:pPr algn="l"/>
            <a:endParaRPr lang="en-GB" sz="1800" dirty="0">
              <a:solidFill>
                <a:schemeClr val="tx1"/>
              </a:solidFill>
            </a:endParaRPr>
          </a:p>
          <a:p>
            <a:pPr algn="l"/>
            <a:endParaRPr lang="en-GB" sz="1800" dirty="0">
              <a:solidFill>
                <a:schemeClr val="tx1"/>
              </a:solidFill>
            </a:endParaRPr>
          </a:p>
          <a:p>
            <a:pPr algn="l"/>
            <a:endParaRPr lang="en-GB" sz="1800" dirty="0">
              <a:solidFill>
                <a:schemeClr val="tx1"/>
              </a:solidFill>
            </a:endParaRPr>
          </a:p>
          <a:p>
            <a:pPr algn="l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1660" y="332191"/>
            <a:ext cx="1791765" cy="4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600" dirty="0"/>
              <a:t>Row Lay 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820" y="160337"/>
            <a:ext cx="26749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Study title Newsletter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Month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01" y="312737"/>
            <a:ext cx="98221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Study logo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762" y="9210169"/>
            <a:ext cx="41413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Logos of sponsorships and charities and university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1660" y="3811179"/>
            <a:ext cx="470544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Competition: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1660" y="5389053"/>
            <a:ext cx="470544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Recruitment:</a:t>
            </a:r>
          </a:p>
          <a:p>
            <a:r>
              <a:rPr lang="en-GB" dirty="0">
                <a:solidFill>
                  <a:schemeClr val="tx1"/>
                </a:solidFill>
              </a:rPr>
              <a:t>Graph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1660" y="7271474"/>
            <a:ext cx="470544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Welcome to sites: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060" y="9290289"/>
            <a:ext cx="1988862" cy="351975"/>
          </a:xfrm>
          <a:custGeom>
            <a:avLst/>
            <a:gdLst/>
            <a:ahLst/>
            <a:cxnLst/>
            <a:rect l="l" t="t" r="r" b="b"/>
            <a:pathLst>
              <a:path w="4291353" h="759453">
                <a:moveTo>
                  <a:pt x="0" y="0"/>
                </a:moveTo>
                <a:lnTo>
                  <a:pt x="4291353" y="0"/>
                </a:lnTo>
                <a:lnTo>
                  <a:pt x="4291353" y="759453"/>
                </a:lnTo>
                <a:lnTo>
                  <a:pt x="0" y="759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" r="-10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9268" y="1128950"/>
            <a:ext cx="6865971" cy="2088987"/>
            <a:chOff x="0" y="0"/>
            <a:chExt cx="2654618" cy="8076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4618" cy="807674"/>
            </a:xfrm>
            <a:custGeom>
              <a:avLst/>
              <a:gdLst/>
              <a:ahLst/>
              <a:cxnLst/>
              <a:rect l="l" t="t" r="r" b="b"/>
              <a:pathLst>
                <a:path w="2654618" h="807674">
                  <a:moveTo>
                    <a:pt x="0" y="0"/>
                  </a:moveTo>
                  <a:lnTo>
                    <a:pt x="2654618" y="0"/>
                  </a:lnTo>
                  <a:lnTo>
                    <a:pt x="2654618" y="807674"/>
                  </a:lnTo>
                  <a:lnTo>
                    <a:pt x="0" y="8076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71458" y="1471209"/>
            <a:ext cx="1315676" cy="1498561"/>
            <a:chOff x="0" y="0"/>
            <a:chExt cx="3954827" cy="45654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54827" cy="4565457"/>
            </a:xfrm>
            <a:custGeom>
              <a:avLst/>
              <a:gdLst/>
              <a:ahLst/>
              <a:cxnLst/>
              <a:rect l="l" t="t" r="r" b="b"/>
              <a:pathLst>
                <a:path w="3954827" h="4565457">
                  <a:moveTo>
                    <a:pt x="0" y="0"/>
                  </a:moveTo>
                  <a:lnTo>
                    <a:pt x="3954827" y="0"/>
                  </a:lnTo>
                  <a:lnTo>
                    <a:pt x="3954827" y="4565457"/>
                  </a:lnTo>
                  <a:lnTo>
                    <a:pt x="0" y="4565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16576" y="1932821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3" y="0"/>
                  </a:lnTo>
                  <a:lnTo>
                    <a:pt x="215193" y="349907"/>
                  </a:lnTo>
                  <a:lnTo>
                    <a:pt x="0" y="34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24172" y="2499662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4" y="0"/>
                  </a:lnTo>
                  <a:lnTo>
                    <a:pt x="215194" y="349908"/>
                  </a:lnTo>
                  <a:lnTo>
                    <a:pt x="0" y="34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7137" y="2282728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3" y="0"/>
                  </a:lnTo>
                  <a:lnTo>
                    <a:pt x="215193" y="349908"/>
                  </a:lnTo>
                  <a:lnTo>
                    <a:pt x="0" y="34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9540" y="2499662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3" y="0"/>
                  </a:lnTo>
                  <a:lnTo>
                    <a:pt x="215193" y="349908"/>
                  </a:lnTo>
                  <a:lnTo>
                    <a:pt x="0" y="34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871564" y="3245778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3" y="0"/>
                  </a:lnTo>
                  <a:lnTo>
                    <a:pt x="215193" y="349907"/>
                  </a:lnTo>
                  <a:lnTo>
                    <a:pt x="0" y="34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86757" y="2499662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3" y="0"/>
                  </a:lnTo>
                  <a:lnTo>
                    <a:pt x="215193" y="349908"/>
                  </a:lnTo>
                  <a:lnTo>
                    <a:pt x="0" y="34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01950" y="2107775"/>
              <a:ext cx="215193" cy="349908"/>
            </a:xfrm>
            <a:custGeom>
              <a:avLst/>
              <a:gdLst/>
              <a:ahLst/>
              <a:cxnLst/>
              <a:rect l="l" t="t" r="r" b="b"/>
              <a:pathLst>
                <a:path w="215193" h="349908">
                  <a:moveTo>
                    <a:pt x="0" y="0"/>
                  </a:moveTo>
                  <a:lnTo>
                    <a:pt x="215193" y="0"/>
                  </a:lnTo>
                  <a:lnTo>
                    <a:pt x="215193" y="349907"/>
                  </a:lnTo>
                  <a:lnTo>
                    <a:pt x="0" y="34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2275307" y="9307306"/>
            <a:ext cx="406539" cy="391704"/>
          </a:xfrm>
          <a:custGeom>
            <a:avLst/>
            <a:gdLst/>
            <a:ahLst/>
            <a:cxnLst/>
            <a:rect l="l" t="t" r="r" b="b"/>
            <a:pathLst>
              <a:path w="982451" h="994809">
                <a:moveTo>
                  <a:pt x="0" y="0"/>
                </a:moveTo>
                <a:lnTo>
                  <a:pt x="982450" y="0"/>
                </a:lnTo>
                <a:lnTo>
                  <a:pt x="982450" y="994809"/>
                </a:lnTo>
                <a:lnTo>
                  <a:pt x="0" y="9948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25153" y="9294704"/>
            <a:ext cx="523207" cy="416908"/>
          </a:xfrm>
          <a:custGeom>
            <a:avLst/>
            <a:gdLst/>
            <a:ahLst/>
            <a:cxnLst/>
            <a:rect l="l" t="t" r="r" b="b"/>
            <a:pathLst>
              <a:path w="1193770" h="994809">
                <a:moveTo>
                  <a:pt x="0" y="0"/>
                </a:moveTo>
                <a:lnTo>
                  <a:pt x="1193770" y="0"/>
                </a:lnTo>
                <a:lnTo>
                  <a:pt x="1193770" y="994809"/>
                </a:lnTo>
                <a:lnTo>
                  <a:pt x="0" y="9948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501" t="-5749" r="-60129" b="-765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086023" y="9135784"/>
            <a:ext cx="648435" cy="422072"/>
          </a:xfrm>
          <a:custGeom>
            <a:avLst/>
            <a:gdLst/>
            <a:ahLst/>
            <a:cxnLst/>
            <a:rect l="l" t="t" r="r" b="b"/>
            <a:pathLst>
              <a:path w="1399124" h="910702">
                <a:moveTo>
                  <a:pt x="0" y="0"/>
                </a:moveTo>
                <a:lnTo>
                  <a:pt x="1399124" y="0"/>
                </a:lnTo>
                <a:lnTo>
                  <a:pt x="1399124" y="910703"/>
                </a:lnTo>
                <a:lnTo>
                  <a:pt x="0" y="9107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3060" y="3196534"/>
            <a:ext cx="3365300" cy="4723123"/>
            <a:chOff x="0" y="-47625"/>
            <a:chExt cx="1330172" cy="18261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0172" cy="1778496"/>
            </a:xfrm>
            <a:custGeom>
              <a:avLst/>
              <a:gdLst/>
              <a:ahLst/>
              <a:cxnLst/>
              <a:rect l="l" t="t" r="r" b="b"/>
              <a:pathLst>
                <a:path w="1330172" h="1846917">
                  <a:moveTo>
                    <a:pt x="0" y="0"/>
                  </a:moveTo>
                  <a:lnTo>
                    <a:pt x="1330172" y="0"/>
                  </a:lnTo>
                  <a:lnTo>
                    <a:pt x="1330172" y="1846917"/>
                  </a:lnTo>
                  <a:lnTo>
                    <a:pt x="0" y="18469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3135" y="8021431"/>
            <a:ext cx="3385225" cy="2265632"/>
            <a:chOff x="0" y="-63170"/>
            <a:chExt cx="1308843" cy="875970"/>
          </a:xfrm>
        </p:grpSpPr>
        <p:sp>
          <p:nvSpPr>
            <p:cNvPr id="22" name="Freeform 22"/>
            <p:cNvSpPr/>
            <p:nvPr/>
          </p:nvSpPr>
          <p:spPr>
            <a:xfrm>
              <a:off x="3045" y="-63170"/>
              <a:ext cx="1305798" cy="495667"/>
            </a:xfrm>
            <a:custGeom>
              <a:avLst/>
              <a:gdLst/>
              <a:ahLst/>
              <a:cxnLst/>
              <a:rect l="l" t="t" r="r" b="b"/>
              <a:pathLst>
                <a:path w="1333007" h="432497">
                  <a:moveTo>
                    <a:pt x="0" y="0"/>
                  </a:moveTo>
                  <a:lnTo>
                    <a:pt x="1333007" y="0"/>
                  </a:lnTo>
                  <a:lnTo>
                    <a:pt x="1333007" y="432497"/>
                  </a:lnTo>
                  <a:lnTo>
                    <a:pt x="0" y="4324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8635" y="9729270"/>
            <a:ext cx="7018558" cy="175828"/>
          </a:xfrm>
          <a:custGeom>
            <a:avLst/>
            <a:gdLst/>
            <a:ahLst/>
            <a:cxnLst/>
            <a:rect l="l" t="t" r="r" b="b"/>
            <a:pathLst>
              <a:path w="17636504" h="1154389">
                <a:moveTo>
                  <a:pt x="0" y="0"/>
                </a:moveTo>
                <a:lnTo>
                  <a:pt x="17636504" y="0"/>
                </a:lnTo>
                <a:lnTo>
                  <a:pt x="17636504" y="1154389"/>
                </a:lnTo>
                <a:lnTo>
                  <a:pt x="0" y="1154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-38420" y="44879"/>
            <a:ext cx="7007487" cy="83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7137"/>
              </a:lnSpc>
              <a:spcAft>
                <a:spcPts val="0"/>
              </a:spcAft>
            </a:pPr>
            <a:r>
              <a:rPr lang="en-US" sz="5098" dirty="0">
                <a:solidFill>
                  <a:srgbClr val="FF3131"/>
                </a:solidFill>
                <a:latin typeface="Agrandir Black"/>
              </a:rPr>
              <a:t>Trial Name</a:t>
            </a:r>
          </a:p>
        </p:txBody>
      </p:sp>
      <p:sp>
        <p:nvSpPr>
          <p:cNvPr id="28" name="Freeform 28"/>
          <p:cNvSpPr/>
          <p:nvPr/>
        </p:nvSpPr>
        <p:spPr>
          <a:xfrm>
            <a:off x="-2966" y="-8953"/>
            <a:ext cx="7015843" cy="203958"/>
          </a:xfrm>
          <a:custGeom>
            <a:avLst/>
            <a:gdLst/>
            <a:ahLst/>
            <a:cxnLst/>
            <a:rect l="l" t="t" r="r" b="b"/>
            <a:pathLst>
              <a:path w="17636504" h="1154389">
                <a:moveTo>
                  <a:pt x="0" y="0"/>
                </a:moveTo>
                <a:lnTo>
                  <a:pt x="17636505" y="0"/>
                </a:lnTo>
                <a:lnTo>
                  <a:pt x="17636505" y="1154389"/>
                </a:lnTo>
                <a:lnTo>
                  <a:pt x="0" y="1154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84092" y="3378467"/>
            <a:ext cx="1244155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4" b="1" u="sng" spc="26" dirty="0">
                <a:solidFill>
                  <a:srgbClr val="000000"/>
                </a:solidFill>
                <a:latin typeface="Agrandir Black"/>
              </a:rPr>
              <a:t>REMINDERS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92854" y="8176082"/>
            <a:ext cx="2524482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4" b="1" u="sng" spc="26" dirty="0">
                <a:solidFill>
                  <a:srgbClr val="FF1700"/>
                </a:solidFill>
                <a:latin typeface="Agrandir Black"/>
              </a:rPr>
              <a:t>CONTACT INFORMATION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50383" y="1257875"/>
            <a:ext cx="1422572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4" b="1" u="sng" spc="26" dirty="0">
                <a:solidFill>
                  <a:srgbClr val="000000"/>
                </a:solidFill>
                <a:latin typeface="Agrandir Black"/>
              </a:rPr>
              <a:t>STUDY NEWS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9092" y="965878"/>
            <a:ext cx="566474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22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12" spc="22" dirty="0">
                <a:solidFill>
                  <a:srgbClr val="000000"/>
                </a:solidFill>
                <a:latin typeface="Agrandir Black"/>
              </a:rPr>
              <a:t>NEWSLETTER – MONTH YEAR  ISSUE (NO.2)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464" y="9751342"/>
            <a:ext cx="6822670" cy="19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84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2" dirty="0">
                <a:solidFill>
                  <a:srgbClr val="FFFFFF"/>
                </a:solidFill>
                <a:latin typeface="Agrandir Black"/>
              </a:rPr>
              <a:t>This trial is </a:t>
            </a:r>
            <a:r>
              <a:rPr lang="en-US" sz="602" dirty="0" err="1">
                <a:solidFill>
                  <a:srgbClr val="FFFFFF"/>
                </a:solidFill>
                <a:latin typeface="Agrandir Black"/>
              </a:rPr>
              <a:t>organised</a:t>
            </a:r>
            <a:r>
              <a:rPr lang="en-US" sz="602" dirty="0">
                <a:solidFill>
                  <a:srgbClr val="FFFFFF"/>
                </a:solidFill>
                <a:latin typeface="Agrandir Black"/>
              </a:rPr>
              <a:t> by the University of Edinburgh and is funded by the UK National Institute for Health Research (NIHR) Efficacy and Mechanism Evaluation </a:t>
            </a:r>
            <a:r>
              <a:rPr lang="en-US" sz="602" dirty="0" err="1">
                <a:solidFill>
                  <a:srgbClr val="FFFFFF"/>
                </a:solidFill>
                <a:latin typeface="Agrandir Black"/>
              </a:rPr>
              <a:t>Programme</a:t>
            </a:r>
            <a:r>
              <a:rPr lang="en-US" sz="602" dirty="0">
                <a:solidFill>
                  <a:srgbClr val="FFFFFF"/>
                </a:solidFill>
                <a:latin typeface="Agrandir Black"/>
              </a:rPr>
              <a:t>.</a:t>
            </a:r>
          </a:p>
          <a:p>
            <a:pPr algn="ctr" defTabSz="423824" fontAlgn="auto">
              <a:lnSpc>
                <a:spcPts val="843"/>
              </a:lnSpc>
              <a:spcAft>
                <a:spcPts val="0"/>
              </a:spcAft>
            </a:pPr>
            <a:endParaRPr lang="en-US" sz="602" dirty="0">
              <a:solidFill>
                <a:srgbClr val="FFFFFF"/>
              </a:solidFill>
              <a:latin typeface="Agrandir Black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4279" y="1479195"/>
            <a:ext cx="5237213" cy="29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34" spc="17" dirty="0">
                <a:solidFill>
                  <a:srgbClr val="ED1D24"/>
                </a:solidFill>
                <a:latin typeface="Open Sans 1 Bold"/>
              </a:rPr>
              <a:t>Hello from the STUDY trial management team! </a:t>
            </a:r>
          </a:p>
          <a:p>
            <a:pPr algn="just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ED1D24"/>
              </a:solidFill>
              <a:latin typeface="Open Sans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9130" y="3585053"/>
            <a:ext cx="3336669" cy="29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 Bold"/>
            </a:endParaRPr>
          </a:p>
          <a:p>
            <a:pPr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601865" y="8484311"/>
            <a:ext cx="3173298" cy="120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73" spc="10" dirty="0">
                <a:solidFill>
                  <a:srgbClr val="000000"/>
                </a:solidFill>
                <a:latin typeface="Open Sans 1 Bold"/>
              </a:rPr>
              <a:t>Chief Investigator:</a:t>
            </a:r>
            <a:endParaRPr lang="en-US" sz="973" spc="10" dirty="0">
              <a:solidFill>
                <a:srgbClr val="000000"/>
              </a:solidFill>
              <a:latin typeface="Open Sans 1"/>
            </a:endParaRPr>
          </a:p>
          <a:p>
            <a:pPr defTabSz="423824" fontAlgn="auto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73" spc="10" dirty="0">
                <a:solidFill>
                  <a:srgbClr val="000000"/>
                </a:solidFill>
                <a:latin typeface="Open Sans 1 Bold"/>
              </a:rPr>
              <a:t>Trial Manager: </a:t>
            </a:r>
          </a:p>
          <a:p>
            <a:pPr defTabSz="423824" fontAlgn="auto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73" spc="10" dirty="0">
                <a:solidFill>
                  <a:srgbClr val="000000"/>
                </a:solidFill>
                <a:latin typeface="Open Sans 1 Bold"/>
              </a:rPr>
              <a:t>Trial Management Support Officer: </a:t>
            </a:r>
            <a:r>
              <a:rPr lang="en-US" sz="973" spc="10" dirty="0">
                <a:solidFill>
                  <a:srgbClr val="000000"/>
                </a:solidFill>
                <a:latin typeface="Open Sans 1"/>
              </a:rPr>
              <a:t> </a:t>
            </a:r>
          </a:p>
          <a:p>
            <a:pPr defTabSz="423824" fontAlgn="auto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73" spc="10" dirty="0">
                <a:solidFill>
                  <a:srgbClr val="000000"/>
                </a:solidFill>
                <a:latin typeface="Open Sans 1 Bold"/>
              </a:rPr>
              <a:t>Trial Mailbox:</a:t>
            </a:r>
            <a:endParaRPr lang="en-US" sz="973" spc="10" dirty="0">
              <a:solidFill>
                <a:srgbClr val="000000"/>
              </a:solidFill>
              <a:latin typeface="Open Sans 1"/>
            </a:endParaRPr>
          </a:p>
          <a:p>
            <a:pPr defTabSz="423824" fontAlgn="auto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endParaRPr lang="en-US" sz="973" spc="10" dirty="0">
              <a:solidFill>
                <a:srgbClr val="000000"/>
              </a:solidFill>
              <a:latin typeface="Open Sans 1"/>
            </a:endParaRPr>
          </a:p>
          <a:p>
            <a:pPr defTabSz="423824" fontAlgn="auto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endParaRPr lang="en-US" sz="973" spc="10" dirty="0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9268" y="8100071"/>
            <a:ext cx="333666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23824" fontAlgn="auto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4" b="1" u="sng" spc="26" dirty="0">
                <a:solidFill>
                  <a:srgbClr val="000000"/>
                </a:solidFill>
                <a:latin typeface="Agrandir Black"/>
              </a:rPr>
              <a:t>FUN FACT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3060" y="731650"/>
            <a:ext cx="6858636" cy="1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622"/>
              </a:lnSpc>
              <a:spcAft>
                <a:spcPts val="0"/>
              </a:spcAft>
            </a:pPr>
            <a:r>
              <a:rPr lang="en-US" sz="1158" dirty="0">
                <a:solidFill>
                  <a:srgbClr val="000000"/>
                </a:solidFill>
                <a:latin typeface="Agrandir Black"/>
              </a:rPr>
              <a:t>LONG NAME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9269" y="63171"/>
            <a:ext cx="1227948" cy="27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7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1" spc="13" dirty="0">
                <a:solidFill>
                  <a:srgbClr val="FFFFFF"/>
                </a:solidFill>
                <a:latin typeface="Agrandir Black"/>
              </a:rPr>
              <a:t>IRAS PROJECT ID: 207747</a:t>
            </a:r>
          </a:p>
          <a:p>
            <a:pPr defTabSz="423824" fontAlgn="auto">
              <a:lnSpc>
                <a:spcPts val="1732"/>
              </a:lnSpc>
              <a:spcBef>
                <a:spcPts val="0"/>
              </a:spcBef>
              <a:spcAft>
                <a:spcPts val="0"/>
              </a:spcAft>
            </a:pPr>
            <a:endParaRPr lang="en-US" sz="651" spc="13" dirty="0">
              <a:solidFill>
                <a:srgbClr val="FFFFFF"/>
              </a:solidFill>
              <a:latin typeface="Agrandir Black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7603" y="8427633"/>
            <a:ext cx="2406784" cy="13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endParaRPr lang="en-US" sz="830" spc="16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3561669" y="3203132"/>
            <a:ext cx="3380028" cy="4716526"/>
            <a:chOff x="0" y="-47625"/>
            <a:chExt cx="1306834" cy="18235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306834" cy="1775945"/>
            </a:xfrm>
            <a:custGeom>
              <a:avLst/>
              <a:gdLst/>
              <a:ahLst/>
              <a:cxnLst/>
              <a:rect l="l" t="t" r="r" b="b"/>
              <a:pathLst>
                <a:path w="1306834" h="1841814">
                  <a:moveTo>
                    <a:pt x="0" y="0"/>
                  </a:moveTo>
                  <a:lnTo>
                    <a:pt x="1306834" y="0"/>
                  </a:lnTo>
                  <a:lnTo>
                    <a:pt x="1306834" y="1841814"/>
                  </a:lnTo>
                  <a:lnTo>
                    <a:pt x="0" y="18418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45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81488"/>
              </p:ext>
            </p:extLst>
          </p:nvPr>
        </p:nvGraphicFramePr>
        <p:xfrm>
          <a:off x="4029423" y="4004729"/>
          <a:ext cx="2444519" cy="651479"/>
        </p:xfrm>
        <a:graphic>
          <a:graphicData uri="http://schemas.openxmlformats.org/drawingml/2006/table">
            <a:tbl>
              <a:tblPr/>
              <a:tblGrid>
                <a:gridCol w="120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grandir Black"/>
                        </a:rPr>
                        <a:t>  Site Name</a:t>
                      </a:r>
                      <a:endParaRPr lang="en-US" sz="7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grandir Black"/>
                        </a:rPr>
                        <a:t>No.  Participants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Agrandir Black"/>
                        </a:rPr>
                        <a:t>Randomised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grandir Black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8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5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5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6" name="TextBox 46"/>
          <p:cNvSpPr txBox="1"/>
          <p:nvPr/>
        </p:nvSpPr>
        <p:spPr>
          <a:xfrm>
            <a:off x="4517134" y="3378467"/>
            <a:ext cx="146909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spc="26" dirty="0">
                <a:solidFill>
                  <a:srgbClr val="000000"/>
                </a:solidFill>
                <a:latin typeface="Agrandir Black"/>
              </a:rPr>
              <a:t>RECRUITMENT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40844" y="3596834"/>
            <a:ext cx="337461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spc="17" dirty="0">
                <a:solidFill>
                  <a:srgbClr val="FF1700"/>
                </a:solidFill>
                <a:latin typeface="Agrandir Black"/>
              </a:rPr>
              <a:t>TOP RECRUITER =</a:t>
            </a:r>
          </a:p>
          <a:p>
            <a:pPr algn="ctr" defTabSz="423824" fontAlgn="auto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endParaRPr lang="en-US" sz="900" b="1" spc="17" dirty="0">
              <a:solidFill>
                <a:srgbClr val="FF1700"/>
              </a:solidFill>
              <a:latin typeface="Agrandir Black"/>
            </a:endParaRPr>
          </a:p>
          <a:p>
            <a:pPr algn="ctr" defTabSz="423824" fontAlgn="auto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spc="17" dirty="0">
                <a:solidFill>
                  <a:srgbClr val="FF1700"/>
                </a:solidFill>
                <a:latin typeface="Agrandir Black"/>
              </a:rPr>
              <a:t>Congratulations everyone # is an awesome effort!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0F2AD-965E-4AF6-8083-259D1AD139E2}"/>
              </a:ext>
            </a:extLst>
          </p:cNvPr>
          <p:cNvSpPr txBox="1"/>
          <p:nvPr/>
        </p:nvSpPr>
        <p:spPr>
          <a:xfrm>
            <a:off x="5506511" y="335490"/>
            <a:ext cx="122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Back page is next slide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464" y="231188"/>
            <a:ext cx="6865971" cy="2176623"/>
            <a:chOff x="0" y="0"/>
            <a:chExt cx="2654618" cy="841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4618" cy="841557"/>
            </a:xfrm>
            <a:custGeom>
              <a:avLst/>
              <a:gdLst/>
              <a:ahLst/>
              <a:cxnLst/>
              <a:rect l="l" t="t" r="r" b="b"/>
              <a:pathLst>
                <a:path w="2654618" h="841557">
                  <a:moveTo>
                    <a:pt x="0" y="0"/>
                  </a:moveTo>
                  <a:lnTo>
                    <a:pt x="2654618" y="0"/>
                  </a:lnTo>
                  <a:lnTo>
                    <a:pt x="2654618" y="841557"/>
                  </a:lnTo>
                  <a:lnTo>
                    <a:pt x="0" y="8415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  <p:txBody>
            <a:bodyPr/>
            <a:lstStyle/>
            <a:p>
              <a:pPr defTabSz="423824" fontAlgn="auto">
                <a:spcBef>
                  <a:spcPts val="0"/>
                </a:spcBef>
                <a:spcAft>
                  <a:spcPts val="0"/>
                </a:spcAft>
              </a:pPr>
              <a:endParaRPr lang="en-GB" sz="83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086023" y="9135784"/>
            <a:ext cx="648435" cy="422072"/>
          </a:xfrm>
          <a:custGeom>
            <a:avLst/>
            <a:gdLst/>
            <a:ahLst/>
            <a:cxnLst/>
            <a:rect l="l" t="t" r="r" b="b"/>
            <a:pathLst>
              <a:path w="1399124" h="910702">
                <a:moveTo>
                  <a:pt x="0" y="0"/>
                </a:moveTo>
                <a:lnTo>
                  <a:pt x="1399124" y="0"/>
                </a:lnTo>
                <a:lnTo>
                  <a:pt x="1399124" y="910703"/>
                </a:lnTo>
                <a:lnTo>
                  <a:pt x="0" y="910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35" y="9746928"/>
            <a:ext cx="7004242" cy="159073"/>
          </a:xfrm>
          <a:custGeom>
            <a:avLst/>
            <a:gdLst/>
            <a:ahLst/>
            <a:cxnLst/>
            <a:rect l="l" t="t" r="r" b="b"/>
            <a:pathLst>
              <a:path w="17636504" h="1154389">
                <a:moveTo>
                  <a:pt x="0" y="0"/>
                </a:moveTo>
                <a:lnTo>
                  <a:pt x="17636504" y="0"/>
                </a:lnTo>
                <a:lnTo>
                  <a:pt x="17636504" y="1154389"/>
                </a:lnTo>
                <a:lnTo>
                  <a:pt x="0" y="1154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0842" y="82728"/>
            <a:ext cx="1048194" cy="23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61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6" spc="11">
                <a:solidFill>
                  <a:srgbClr val="000000"/>
                </a:solidFill>
                <a:latin typeface="Agrandir Black"/>
              </a:rPr>
              <a:t>IRAS PROJECT ID: 207747</a:t>
            </a:r>
          </a:p>
          <a:p>
            <a:pPr defTabSz="423824" fontAlgn="auto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endParaRPr lang="en-US" sz="556" spc="11">
              <a:solidFill>
                <a:srgbClr val="000000"/>
              </a:solidFill>
              <a:latin typeface="Agrandir Black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635" y="0"/>
            <a:ext cx="7004242" cy="175486"/>
          </a:xfrm>
          <a:custGeom>
            <a:avLst/>
            <a:gdLst/>
            <a:ahLst/>
            <a:cxnLst/>
            <a:rect l="l" t="t" r="r" b="b"/>
            <a:pathLst>
              <a:path w="17636504" h="1154389">
                <a:moveTo>
                  <a:pt x="0" y="0"/>
                </a:moveTo>
                <a:lnTo>
                  <a:pt x="17636505" y="0"/>
                </a:lnTo>
                <a:lnTo>
                  <a:pt x="17636505" y="1154389"/>
                </a:lnTo>
                <a:lnTo>
                  <a:pt x="0" y="11543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>
            <a:off x="6086023" y="9135784"/>
            <a:ext cx="648435" cy="422072"/>
          </a:xfrm>
          <a:custGeom>
            <a:avLst/>
            <a:gdLst/>
            <a:ahLst/>
            <a:cxnLst/>
            <a:rect l="l" t="t" r="r" b="b"/>
            <a:pathLst>
              <a:path w="1399124" h="910702">
                <a:moveTo>
                  <a:pt x="0" y="0"/>
                </a:moveTo>
                <a:lnTo>
                  <a:pt x="1399124" y="0"/>
                </a:lnTo>
                <a:lnTo>
                  <a:pt x="1399124" y="910703"/>
                </a:lnTo>
                <a:lnTo>
                  <a:pt x="0" y="910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4464" y="8576474"/>
            <a:ext cx="3447723" cy="1118621"/>
            <a:chOff x="0" y="0"/>
            <a:chExt cx="1333007" cy="4324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3007" cy="432497"/>
            </a:xfrm>
            <a:custGeom>
              <a:avLst/>
              <a:gdLst/>
              <a:ahLst/>
              <a:cxnLst/>
              <a:rect l="l" t="t" r="r" b="b"/>
              <a:pathLst>
                <a:path w="1333007" h="432497">
                  <a:moveTo>
                    <a:pt x="0" y="0"/>
                  </a:moveTo>
                  <a:lnTo>
                    <a:pt x="1333007" y="0"/>
                  </a:lnTo>
                  <a:lnTo>
                    <a:pt x="1333007" y="432497"/>
                  </a:lnTo>
                  <a:lnTo>
                    <a:pt x="0" y="4324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71709" y="2465198"/>
            <a:ext cx="3362227" cy="7229897"/>
            <a:chOff x="0" y="0"/>
            <a:chExt cx="1110048" cy="23869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0048" cy="2386968"/>
            </a:xfrm>
            <a:custGeom>
              <a:avLst/>
              <a:gdLst/>
              <a:ahLst/>
              <a:cxnLst/>
              <a:rect l="l" t="t" r="r" b="b"/>
              <a:pathLst>
                <a:path w="1110048" h="2386968">
                  <a:moveTo>
                    <a:pt x="0" y="0"/>
                  </a:moveTo>
                  <a:lnTo>
                    <a:pt x="1110048" y="0"/>
                  </a:lnTo>
                  <a:lnTo>
                    <a:pt x="1110048" y="2386968"/>
                  </a:lnTo>
                  <a:lnTo>
                    <a:pt x="0" y="2386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88958" y="614667"/>
            <a:ext cx="4822441" cy="106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34" spc="17" dirty="0">
                <a:solidFill>
                  <a:srgbClr val="000000"/>
                </a:solidFill>
                <a:latin typeface="Open Sans 1 Bold"/>
              </a:rPr>
              <a:t> </a:t>
            </a:r>
          </a:p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 Bold"/>
            </a:endParaRPr>
          </a:p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"/>
            </a:endParaRPr>
          </a:p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"/>
            </a:endParaRPr>
          </a:p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"/>
            </a:endParaRPr>
          </a:p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"/>
            </a:endParaRPr>
          </a:p>
          <a:p>
            <a:pPr algn="ctr"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3505" y="2312118"/>
            <a:ext cx="3447914" cy="6221469"/>
            <a:chOff x="-3972" y="-47625"/>
            <a:chExt cx="1138337" cy="2054033"/>
          </a:xfrm>
        </p:grpSpPr>
        <p:sp>
          <p:nvSpPr>
            <p:cNvPr id="20" name="Freeform 20"/>
            <p:cNvSpPr/>
            <p:nvPr/>
          </p:nvSpPr>
          <p:spPr>
            <a:xfrm>
              <a:off x="-3972" y="3330"/>
              <a:ext cx="1138337" cy="2003078"/>
            </a:xfrm>
            <a:custGeom>
              <a:avLst/>
              <a:gdLst/>
              <a:ahLst/>
              <a:cxnLst/>
              <a:rect l="l" t="t" r="r" b="b"/>
              <a:pathLst>
                <a:path w="1138337" h="2003078">
                  <a:moveTo>
                    <a:pt x="0" y="0"/>
                  </a:moveTo>
                  <a:lnTo>
                    <a:pt x="1138337" y="0"/>
                  </a:lnTo>
                  <a:lnTo>
                    <a:pt x="1138337" y="2003078"/>
                  </a:lnTo>
                  <a:lnTo>
                    <a:pt x="0" y="20030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3131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3544" tIns="23544" rIns="23544" bIns="23544" rtlCol="0" anchor="ctr"/>
            <a:lstStyle/>
            <a:p>
              <a:pPr algn="ctr" defTabSz="423824" fontAlgn="auto">
                <a:lnSpc>
                  <a:spcPts val="1478"/>
                </a:lnSpc>
                <a:spcBef>
                  <a:spcPts val="0"/>
                </a:spcBef>
                <a:spcAft>
                  <a:spcPts val="0"/>
                </a:spcAft>
              </a:pPr>
              <a:endParaRPr sz="8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4464" y="9751342"/>
            <a:ext cx="6822670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84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FFFFFF"/>
                </a:solidFill>
                <a:latin typeface="Agrandir Black"/>
              </a:rPr>
              <a:t>This trial is </a:t>
            </a:r>
            <a:r>
              <a:rPr lang="en-US" sz="700" dirty="0" err="1">
                <a:solidFill>
                  <a:srgbClr val="FFFFFF"/>
                </a:solidFill>
                <a:latin typeface="Agrandir Black"/>
              </a:rPr>
              <a:t>organised</a:t>
            </a:r>
            <a:r>
              <a:rPr lang="en-US" sz="700" dirty="0">
                <a:solidFill>
                  <a:srgbClr val="FFFFFF"/>
                </a:solidFill>
                <a:latin typeface="Agrandir Black"/>
              </a:rPr>
              <a:t> by the University of Edinburgh and is funded by the UK National Institute for Health Research (NIHR) Efficacy and Mechanism Evaluation </a:t>
            </a:r>
            <a:r>
              <a:rPr lang="en-US" sz="700" dirty="0" err="1">
                <a:solidFill>
                  <a:srgbClr val="FFFFFF"/>
                </a:solidFill>
                <a:latin typeface="Agrandir Black"/>
              </a:rPr>
              <a:t>Programme</a:t>
            </a:r>
            <a:r>
              <a:rPr lang="en-US" sz="700" dirty="0">
                <a:solidFill>
                  <a:srgbClr val="FFFFFF"/>
                </a:solidFill>
                <a:latin typeface="Agrandir Black"/>
              </a:rPr>
              <a:t>.</a:t>
            </a:r>
          </a:p>
          <a:p>
            <a:pPr algn="ctr" defTabSz="423824" fontAlgn="auto">
              <a:lnSpc>
                <a:spcPts val="843"/>
              </a:lnSpc>
              <a:spcAft>
                <a:spcPts val="0"/>
              </a:spcAft>
            </a:pPr>
            <a:endParaRPr lang="en-US" sz="700" dirty="0">
              <a:solidFill>
                <a:srgbClr val="FFFFFF"/>
              </a:solidFill>
              <a:latin typeface="Agrandir Black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465" y="34072"/>
            <a:ext cx="1227948" cy="27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7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1" spc="13" dirty="0">
                <a:solidFill>
                  <a:srgbClr val="FFFFFF"/>
                </a:solidFill>
                <a:latin typeface="Agrandir Black"/>
              </a:rPr>
              <a:t>IRAS PROJECT ID: </a:t>
            </a:r>
          </a:p>
          <a:p>
            <a:pPr defTabSz="423824" fontAlgn="auto">
              <a:lnSpc>
                <a:spcPts val="1732"/>
              </a:lnSpc>
              <a:spcBef>
                <a:spcPts val="0"/>
              </a:spcBef>
              <a:spcAft>
                <a:spcPts val="0"/>
              </a:spcAft>
            </a:pPr>
            <a:endParaRPr lang="en-US" sz="651" spc="13" dirty="0">
              <a:solidFill>
                <a:srgbClr val="FFFFFF"/>
              </a:solidFill>
              <a:latin typeface="Agrandir Black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3527" y="8674460"/>
            <a:ext cx="338959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25" dirty="0">
                <a:solidFill>
                  <a:srgbClr val="000000"/>
                </a:solidFill>
                <a:latin typeface="Agrandir Black"/>
              </a:rPr>
              <a:t>THANK YOU FOR YOUR CONTINUED HARD WORK! </a:t>
            </a:r>
          </a:p>
          <a:p>
            <a:pPr algn="ctr" defTabSz="423824" fontAlgn="auto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endParaRPr lang="en-US" b="1" spc="25" dirty="0">
              <a:solidFill>
                <a:srgbClr val="000000"/>
              </a:solidFill>
              <a:latin typeface="Agrandir Black"/>
            </a:endParaRPr>
          </a:p>
          <a:p>
            <a:pPr algn="ctr" defTabSz="423824" fontAlgn="auto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spc="18" dirty="0">
                <a:solidFill>
                  <a:srgbClr val="000000"/>
                </a:solidFill>
                <a:latin typeface="Agrandir Black"/>
              </a:rPr>
              <a:t>IF  YOU HAVE ANYTHING THAT YOU WOULD LIKE FEATURED OR SHARED IN OUR NEXT NEWSLETTER PLEASE GET IN TOUCH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2892" y="2524244"/>
            <a:ext cx="332290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23824" fontAlgn="auto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4" b="1" u="sng" spc="31" dirty="0">
                <a:solidFill>
                  <a:srgbClr val="000000"/>
                </a:solidFill>
                <a:latin typeface="Agrandir Black"/>
              </a:rPr>
              <a:t>FAQ'S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596" y="2746871"/>
            <a:ext cx="3352529" cy="44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23824" fontAlgn="auto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36" spc="17" dirty="0">
                <a:solidFill>
                  <a:srgbClr val="000000"/>
                </a:solidFill>
                <a:latin typeface="Open Sans 1 Bold"/>
              </a:rPr>
              <a:t> </a:t>
            </a:r>
          </a:p>
          <a:p>
            <a:pPr defTabSz="423824" fontAlgn="auto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endParaRPr lang="en-US" sz="880" spc="17" dirty="0">
              <a:solidFill>
                <a:srgbClr val="000000"/>
              </a:solidFill>
              <a:latin typeface="Open Sans 1"/>
            </a:endParaRPr>
          </a:p>
          <a:p>
            <a:pPr defTabSz="423824" fontAlgn="auto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endParaRPr lang="en-US" sz="880" spc="17" dirty="0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32" name="TextBox 36"/>
          <p:cNvSpPr txBox="1"/>
          <p:nvPr/>
        </p:nvSpPr>
        <p:spPr>
          <a:xfrm>
            <a:off x="139131" y="2825492"/>
            <a:ext cx="3310041" cy="447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"/>
            </a:endParaRPr>
          </a:p>
          <a:p>
            <a:pPr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 Bold"/>
            </a:endParaRPr>
          </a:p>
          <a:p>
            <a:pPr defTabSz="423824" fontAlgn="auto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endParaRPr lang="en-US" sz="834" spc="17" dirty="0">
              <a:solidFill>
                <a:srgbClr val="000000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2FFA2-1976-829D-F621-60F7D5E38FA7}"/>
              </a:ext>
            </a:extLst>
          </p:cNvPr>
          <p:cNvSpPr/>
          <p:nvPr/>
        </p:nvSpPr>
        <p:spPr>
          <a:xfrm>
            <a:off x="106727" y="5239869"/>
            <a:ext cx="6856396" cy="364875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8FD82-BF38-2189-408E-5B509E6051F8}"/>
              </a:ext>
            </a:extLst>
          </p:cNvPr>
          <p:cNvSpPr/>
          <p:nvPr/>
        </p:nvSpPr>
        <p:spPr>
          <a:xfrm>
            <a:off x="4158828" y="273721"/>
            <a:ext cx="2529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Newsletter </a:t>
            </a:r>
          </a:p>
          <a:p>
            <a:pPr algn="r"/>
            <a:r>
              <a:rPr lang="en-GB" sz="2400" b="1" dirty="0">
                <a:solidFill>
                  <a:srgbClr val="D31714"/>
                </a:solidFill>
                <a:latin typeface="+mn-lt"/>
              </a:rPr>
              <a:t>Date/Issue</a:t>
            </a:r>
            <a:endParaRPr lang="en-GB" sz="2400" dirty="0">
              <a:solidFill>
                <a:srgbClr val="D31714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0ACD-85FB-DE6E-49CD-F2530CB4C525}"/>
              </a:ext>
            </a:extLst>
          </p:cNvPr>
          <p:cNvSpPr txBox="1"/>
          <p:nvPr/>
        </p:nvSpPr>
        <p:spPr>
          <a:xfrm>
            <a:off x="-23665" y="1280592"/>
            <a:ext cx="70628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Urgent Reminder</a:t>
            </a:r>
          </a:p>
          <a:p>
            <a:pPr algn="ctr">
              <a:spcBef>
                <a:spcPts val="0"/>
              </a:spcBef>
            </a:pPr>
            <a:endParaRPr lang="en-GB" sz="1800" b="1" strike="sngStrike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endParaRPr lang="en-GB" sz="1200" b="1" strike="sngStrik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335B2-8A49-1E11-25FB-CEBA52681752}"/>
              </a:ext>
            </a:extLst>
          </p:cNvPr>
          <p:cNvSpPr txBox="1"/>
          <p:nvPr/>
        </p:nvSpPr>
        <p:spPr>
          <a:xfrm>
            <a:off x="-7620" y="8950289"/>
            <a:ext cx="703914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92075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Trial Coordinating Centre Contact Details:                                                    </a:t>
            </a:r>
          </a:p>
          <a:p>
            <a:pPr marL="92075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2075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2075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303B8D-0728-FAF0-3B22-8C52F7F0F7EF}"/>
              </a:ext>
            </a:extLst>
          </p:cNvPr>
          <p:cNvCxnSpPr>
            <a:cxnSpLocks/>
          </p:cNvCxnSpPr>
          <p:nvPr/>
        </p:nvCxnSpPr>
        <p:spPr>
          <a:xfrm>
            <a:off x="-23665" y="8955896"/>
            <a:ext cx="7056785" cy="6692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025B43-7FA5-071A-362F-C7333B018A21}"/>
              </a:ext>
            </a:extLst>
          </p:cNvPr>
          <p:cNvSpPr txBox="1"/>
          <p:nvPr/>
        </p:nvSpPr>
        <p:spPr>
          <a:xfrm>
            <a:off x="1656" y="9597231"/>
            <a:ext cx="289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Website: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740E33-CA58-1A4C-2664-6CD76762ACBA}"/>
              </a:ext>
            </a:extLst>
          </p:cNvPr>
          <p:cNvSpPr txBox="1"/>
          <p:nvPr/>
        </p:nvSpPr>
        <p:spPr>
          <a:xfrm>
            <a:off x="5887019" y="8977811"/>
            <a:ext cx="113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Page 1 of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B0AFC5-9C1C-7FC4-F9ED-A9F2D4E544AE}"/>
              </a:ext>
            </a:extLst>
          </p:cNvPr>
          <p:cNvSpPr/>
          <p:nvPr/>
        </p:nvSpPr>
        <p:spPr>
          <a:xfrm>
            <a:off x="110745" y="2246758"/>
            <a:ext cx="4738842" cy="29045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E0C978-2C70-D73B-E8C6-03E3DFB234EA}"/>
              </a:ext>
            </a:extLst>
          </p:cNvPr>
          <p:cNvSpPr/>
          <p:nvPr/>
        </p:nvSpPr>
        <p:spPr>
          <a:xfrm>
            <a:off x="4899314" y="2246758"/>
            <a:ext cx="2063809" cy="2904579"/>
          </a:xfrm>
          <a:prstGeom prst="rect">
            <a:avLst/>
          </a:prstGeom>
          <a:noFill/>
          <a:ln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endParaRPr lang="en-GB" sz="1600" b="1" dirty="0">
              <a:solidFill>
                <a:schemeClr val="tx1"/>
              </a:solidFill>
            </a:endParaRPr>
          </a:p>
          <a:p>
            <a:pPr algn="ctr">
              <a:spcAft>
                <a:spcPts val="500"/>
              </a:spcAft>
            </a:pPr>
            <a:endParaRPr lang="en-GB" sz="1600" b="1" dirty="0">
              <a:solidFill>
                <a:schemeClr val="tx1"/>
              </a:solidFill>
            </a:endParaRPr>
          </a:p>
          <a:p>
            <a:pPr algn="ctr">
              <a:spcAft>
                <a:spcPts val="500"/>
              </a:spcAft>
            </a:pPr>
            <a:r>
              <a:rPr lang="en-GB" sz="1600" b="1" dirty="0">
                <a:solidFill>
                  <a:schemeClr val="tx1"/>
                </a:solidFill>
              </a:rPr>
              <a:t>Retention and adherence</a:t>
            </a:r>
          </a:p>
          <a:p>
            <a:pPr>
              <a:spcAft>
                <a:spcPts val="500"/>
              </a:spcAft>
            </a:pPr>
            <a:r>
              <a:rPr lang="en-GB" sz="1600" b="1" i="1" dirty="0">
                <a:solidFill>
                  <a:schemeClr val="tx1"/>
                </a:solidFill>
              </a:rPr>
              <a:t>Targets:</a:t>
            </a:r>
            <a:endParaRPr lang="en-GB" sz="800" b="1" i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</a:rPr>
              <a:t>&gt;95% retention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</a:rPr>
              <a:t>&gt;90% adherence</a:t>
            </a:r>
            <a:endParaRPr lang="en-GB" sz="1000" b="1" dirty="0">
              <a:solidFill>
                <a:srgbClr val="00B050"/>
              </a:solidFill>
            </a:endParaRPr>
          </a:p>
          <a:p>
            <a:pPr>
              <a:spcAft>
                <a:spcPts val="500"/>
              </a:spcAft>
            </a:pPr>
            <a:r>
              <a:rPr lang="en-GB" sz="1600" b="1" i="1" dirty="0">
                <a:solidFill>
                  <a:schemeClr val="tx1"/>
                </a:solidFill>
              </a:rPr>
              <a:t>Current performance: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FF9900"/>
                </a:solidFill>
              </a:rPr>
              <a:t>93% retention</a:t>
            </a:r>
          </a:p>
          <a:p>
            <a:pPr>
              <a:spcAft>
                <a:spcPts val="500"/>
              </a:spcAft>
            </a:pPr>
            <a:r>
              <a:rPr lang="en-GB" sz="1200" b="1" dirty="0">
                <a:solidFill>
                  <a:srgbClr val="FF9900"/>
                </a:solidFill>
              </a:rPr>
              <a:t>(Up 1% from August!)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00B050"/>
                </a:solidFill>
              </a:rPr>
              <a:t>93% adherence</a:t>
            </a:r>
          </a:p>
          <a:p>
            <a:pPr>
              <a:spcAft>
                <a:spcPts val="500"/>
              </a:spcAft>
            </a:pPr>
            <a:r>
              <a:rPr lang="en-GB" sz="1200" b="1" dirty="0">
                <a:solidFill>
                  <a:srgbClr val="00B050"/>
                </a:solidFill>
              </a:rPr>
              <a:t>(Up 1% from August!)</a:t>
            </a:r>
          </a:p>
          <a:p>
            <a:pPr>
              <a:spcAft>
                <a:spcPts val="500"/>
              </a:spcAft>
            </a:pPr>
            <a:endParaRPr lang="en-GB" sz="1600" b="1" dirty="0">
              <a:solidFill>
                <a:srgbClr val="00B050"/>
              </a:solidFill>
            </a:endParaRPr>
          </a:p>
          <a:p>
            <a:pPr>
              <a:spcAft>
                <a:spcPts val="500"/>
              </a:spcAft>
            </a:pPr>
            <a:endParaRPr lang="en-GB" sz="16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02CC0-2166-9B0C-5805-D8848D89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223" y="9489504"/>
            <a:ext cx="1675917" cy="344533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170374" y="2299723"/>
          <a:ext cx="2332270" cy="281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/>
        </p:nvGraphicFramePr>
        <p:xfrm>
          <a:off x="2333633" y="2240741"/>
          <a:ext cx="2565682" cy="297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111831" y="5261849"/>
            <a:ext cx="272029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Trial Timeline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3835" y="7496483"/>
            <a:ext cx="4913265" cy="1356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7" name="Straight Arrow Connector 1056"/>
          <p:cNvCxnSpPr/>
          <p:nvPr/>
        </p:nvCxnSpPr>
        <p:spPr>
          <a:xfrm flipV="1">
            <a:off x="6234532" y="7295309"/>
            <a:ext cx="0" cy="189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070DA5-C252-4CFA-B743-EDD44BEC3E3E}"/>
              </a:ext>
            </a:extLst>
          </p:cNvPr>
          <p:cNvSpPr txBox="1"/>
          <p:nvPr/>
        </p:nvSpPr>
        <p:spPr>
          <a:xfrm>
            <a:off x="570165" y="273721"/>
            <a:ext cx="202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n-lt"/>
              </a:rPr>
              <a:t>Study 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593DA-51FB-4218-A970-1BA24E6064B1}"/>
              </a:ext>
            </a:extLst>
          </p:cNvPr>
          <p:cNvSpPr txBox="1"/>
          <p:nvPr/>
        </p:nvSpPr>
        <p:spPr>
          <a:xfrm>
            <a:off x="4734892" y="75452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Emphasise key date and current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F8EE6-CB2A-4DC7-B65B-A37E4E3DEAB8}"/>
              </a:ext>
            </a:extLst>
          </p:cNvPr>
          <p:cNvSpPr txBox="1"/>
          <p:nvPr/>
        </p:nvSpPr>
        <p:spPr>
          <a:xfrm>
            <a:off x="3222724" y="344488"/>
            <a:ext cx="120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j-lt"/>
              </a:rPr>
              <a:t>Back page next slide</a:t>
            </a:r>
          </a:p>
        </p:txBody>
      </p:sp>
    </p:spTree>
    <p:extLst>
      <p:ext uri="{BB962C8B-B14F-4D97-AF65-F5344CB8AC3E}">
        <p14:creationId xmlns:p14="http://schemas.microsoft.com/office/powerpoint/2010/main" val="121740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536ED0-5081-B629-D9EB-412CFAD0EB13}"/>
              </a:ext>
            </a:extLst>
          </p:cNvPr>
          <p:cNvSpPr txBox="1"/>
          <p:nvPr/>
        </p:nvSpPr>
        <p:spPr>
          <a:xfrm>
            <a:off x="-7620" y="8950289"/>
            <a:ext cx="703914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92075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Trial Coordinating Centre Contact Details:                                                    </a:t>
            </a:r>
          </a:p>
          <a:p>
            <a:pPr marL="92075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2075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2075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A530A9-535A-92C9-E212-C7AF7C7A96E0}"/>
              </a:ext>
            </a:extLst>
          </p:cNvPr>
          <p:cNvCxnSpPr>
            <a:cxnSpLocks/>
          </p:cNvCxnSpPr>
          <p:nvPr/>
        </p:nvCxnSpPr>
        <p:spPr>
          <a:xfrm>
            <a:off x="-23665" y="8978756"/>
            <a:ext cx="7056785" cy="6692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F1B675-E09B-602B-4423-B3C0C6A17070}"/>
              </a:ext>
            </a:extLst>
          </p:cNvPr>
          <p:cNvSpPr txBox="1"/>
          <p:nvPr/>
        </p:nvSpPr>
        <p:spPr>
          <a:xfrm>
            <a:off x="1656" y="9597231"/>
            <a:ext cx="289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Website: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A6D3C-3809-A5EC-4356-A3D29D488901}"/>
              </a:ext>
            </a:extLst>
          </p:cNvPr>
          <p:cNvSpPr txBox="1"/>
          <p:nvPr/>
        </p:nvSpPr>
        <p:spPr>
          <a:xfrm>
            <a:off x="5887019" y="8977811"/>
            <a:ext cx="113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Page 2 of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DAB3C-E45A-F841-24A2-5728B45D2F23}"/>
              </a:ext>
            </a:extLst>
          </p:cNvPr>
          <p:cNvSpPr/>
          <p:nvPr/>
        </p:nvSpPr>
        <p:spPr>
          <a:xfrm>
            <a:off x="4158828" y="273721"/>
            <a:ext cx="2529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Newsletter </a:t>
            </a:r>
          </a:p>
          <a:p>
            <a:pPr algn="r"/>
            <a:r>
              <a:rPr lang="en-GB" sz="2400" b="1" dirty="0">
                <a:solidFill>
                  <a:srgbClr val="D31714"/>
                </a:solidFill>
                <a:latin typeface="+mn-lt"/>
              </a:rPr>
              <a:t>October 2023</a:t>
            </a:r>
            <a:endParaRPr lang="en-GB" sz="2400" dirty="0">
              <a:solidFill>
                <a:srgbClr val="D31714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EA2DD-6F0C-6241-31F6-3F9DEA79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23" y="9489504"/>
            <a:ext cx="1675917" cy="3445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6B0AFC5-9C1C-7FC4-F9ED-A9F2D4E544AE}"/>
              </a:ext>
            </a:extLst>
          </p:cNvPr>
          <p:cNvSpPr/>
          <p:nvPr/>
        </p:nvSpPr>
        <p:spPr>
          <a:xfrm>
            <a:off x="90204" y="8422819"/>
            <a:ext cx="6834071" cy="5214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69271" y="8390694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Please do not hesitate to get in touch if you have any questions via study email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204" y="1490301"/>
            <a:ext cx="6200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u="sng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" name="Picture 23" descr="2015 Electronic Information Reporting Due to the IRS – Bake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40" y="2061045"/>
            <a:ext cx="1591387" cy="135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1682326" y="1152578"/>
            <a:ext cx="376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Request for Site Close-out Documentation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712" y="6814293"/>
            <a:ext cx="333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>
              <a:solidFill>
                <a:schemeClr val="tx1"/>
              </a:solidFill>
              <a:latin typeface="+mn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113980" y="3872880"/>
            <a:ext cx="1296144" cy="99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69846" y="4952183"/>
            <a:ext cx="25202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Request for Final Invoices</a:t>
            </a:r>
          </a:p>
        </p:txBody>
      </p:sp>
      <p:pic>
        <p:nvPicPr>
          <p:cNvPr id="2052" name="Picture 4" descr="1,149 Invoice Illustrations - Free in SVG, PNG, EPS - IconSc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81" y="4697830"/>
            <a:ext cx="1621454" cy="16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02291" y="4932747"/>
            <a:ext cx="6804869" cy="162145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9406" y="1157417"/>
            <a:ext cx="6804869" cy="365500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81102" y="6716970"/>
            <a:ext cx="51213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n-lt"/>
              </a:rPr>
              <a:t>Thank you for all your support during the Trial</a:t>
            </a:r>
          </a:p>
        </p:txBody>
      </p:sp>
      <p:pic>
        <p:nvPicPr>
          <p:cNvPr id="39" name="Picture 38" descr="Hands Clapping Stock Illustration - Download Image Now - Thank You -  Phrase, Vector, Admiration - iSto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28" y="7063203"/>
            <a:ext cx="2361933" cy="12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102292" y="6674529"/>
            <a:ext cx="6804869" cy="1658683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2EAC3-DC23-4ADD-A7FA-CC3C8778583D}"/>
              </a:ext>
            </a:extLst>
          </p:cNvPr>
          <p:cNvSpPr txBox="1"/>
          <p:nvPr/>
        </p:nvSpPr>
        <p:spPr>
          <a:xfrm>
            <a:off x="342404" y="27372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j-lt"/>
              </a:rPr>
              <a:t>Study logo</a:t>
            </a:r>
          </a:p>
        </p:txBody>
      </p:sp>
    </p:spTree>
    <p:extLst>
      <p:ext uri="{BB962C8B-B14F-4D97-AF65-F5344CB8AC3E}">
        <p14:creationId xmlns:p14="http://schemas.microsoft.com/office/powerpoint/2010/main" val="147195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6149" y="142211"/>
            <a:ext cx="4203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spc="300" dirty="0">
                <a:solidFill>
                  <a:prstClr val="black"/>
                </a:solidFill>
                <a:latin typeface="Calibri" panose="020F0502020204030204"/>
              </a:rPr>
              <a:t>Newsletter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Date/Issue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756" y="9322849"/>
            <a:ext cx="6858000" cy="583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773" y="9325262"/>
            <a:ext cx="1611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</a:rPr>
              <a:t>Contact us: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</a:rPr>
              <a:t>CI:         Trial team: 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1843A5-7F22-45D4-B3BE-C01A41687367}"/>
              </a:ext>
            </a:extLst>
          </p:cNvPr>
          <p:cNvSpPr/>
          <p:nvPr/>
        </p:nvSpPr>
        <p:spPr>
          <a:xfrm>
            <a:off x="288098" y="1998160"/>
            <a:ext cx="3145919" cy="3253772"/>
          </a:xfrm>
          <a:prstGeom prst="rect">
            <a:avLst/>
          </a:prstGeom>
          <a:noFill/>
          <a:ln w="50800">
            <a:solidFill>
              <a:srgbClr val="2BD3C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663CD6-68C6-4864-84FD-CE3F3C6E5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6821">
            <a:off x="1322290" y="1558960"/>
            <a:ext cx="1024949" cy="10249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2E1FAA6-F679-4ED4-BDDC-A76943EBA031}"/>
              </a:ext>
            </a:extLst>
          </p:cNvPr>
          <p:cNvSpPr/>
          <p:nvPr/>
        </p:nvSpPr>
        <p:spPr>
          <a:xfrm>
            <a:off x="274750" y="6302620"/>
            <a:ext cx="6472012" cy="1976196"/>
          </a:xfrm>
          <a:prstGeom prst="rect">
            <a:avLst/>
          </a:prstGeom>
          <a:solidFill>
            <a:srgbClr val="2BD3C6">
              <a:alpha val="23000"/>
            </a:srgbClr>
          </a:solidFill>
          <a:ln w="50800">
            <a:solidFill>
              <a:srgbClr val="2BD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DengXian"/>
              </a:rPr>
              <a:t>Study news</a:t>
            </a:r>
            <a:endParaRPr lang="en-GB" b="1" dirty="0">
              <a:solidFill>
                <a:prstClr val="black"/>
              </a:solidFill>
              <a:latin typeface="Calibri" panose="020F0502020204030204" pitchFamily="34" charset="0"/>
              <a:ea typeface="DengXian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7B91D5-0109-4916-B7C5-94CA7BEBADA9}"/>
              </a:ext>
            </a:extLst>
          </p:cNvPr>
          <p:cNvSpPr/>
          <p:nvPr/>
        </p:nvSpPr>
        <p:spPr>
          <a:xfrm>
            <a:off x="274751" y="8267700"/>
            <a:ext cx="6472012" cy="971549"/>
          </a:xfrm>
          <a:prstGeom prst="rect">
            <a:avLst/>
          </a:prstGeom>
          <a:noFill/>
          <a:ln w="50800">
            <a:solidFill>
              <a:srgbClr val="2BD3C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7FECF0-37B0-46A6-97DA-F136E02384BC}"/>
              </a:ext>
            </a:extLst>
          </p:cNvPr>
          <p:cNvSpPr/>
          <p:nvPr/>
        </p:nvSpPr>
        <p:spPr>
          <a:xfrm>
            <a:off x="288098" y="5365865"/>
            <a:ext cx="6424545" cy="836514"/>
          </a:xfrm>
          <a:prstGeom prst="rect">
            <a:avLst/>
          </a:prstGeom>
          <a:solidFill>
            <a:srgbClr val="FFC000">
              <a:alpha val="23000"/>
            </a:srgbClr>
          </a:solidFill>
          <a:ln w="50800">
            <a:solidFill>
              <a:srgbClr val="2BD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Reminder</a:t>
            </a:r>
            <a:endParaRPr lang="en-GB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7F92D87-676D-4D90-90C2-F2610E41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55" y="1971875"/>
            <a:ext cx="3236006" cy="169412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4B137D1-67D6-4364-BB75-DDE219462506}"/>
              </a:ext>
            </a:extLst>
          </p:cNvPr>
          <p:cNvSpPr txBox="1"/>
          <p:nvPr/>
        </p:nvSpPr>
        <p:spPr>
          <a:xfrm>
            <a:off x="7139574" y="1998161"/>
            <a:ext cx="276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A588E6C-EEAA-4064-B2A5-0DF7F769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56" y="3682891"/>
            <a:ext cx="3229094" cy="15473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DD6026-9D01-42FF-803E-C1E96061C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897" flipH="1">
            <a:off x="6158693" y="5636833"/>
            <a:ext cx="502129" cy="5021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062A36-360F-46B7-A112-59E41B2C1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3" y="8352036"/>
            <a:ext cx="703595" cy="7035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42AF70-CEBC-451A-851B-B2166FC98356}"/>
              </a:ext>
            </a:extLst>
          </p:cNvPr>
          <p:cNvSpPr txBox="1"/>
          <p:nvPr/>
        </p:nvSpPr>
        <p:spPr>
          <a:xfrm>
            <a:off x="3631371" y="2075345"/>
            <a:ext cx="276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Announcement</a:t>
            </a:r>
          </a:p>
        </p:txBody>
      </p:sp>
      <p:pic>
        <p:nvPicPr>
          <p:cNvPr id="1066" name="Picture 42" descr="Party Popper Cartoon Colored Clipart ...">
            <a:extLst>
              <a:ext uri="{FF2B5EF4-FFF2-40B4-BE49-F238E27FC236}">
                <a16:creationId xmlns:a16="http://schemas.microsoft.com/office/drawing/2014/main" id="{EC9FE55C-765A-45FF-A4B3-4FFF76CB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7" b="94149" l="5224" r="96642">
                        <a14:foregroundMark x1="21269" y1="86170" x2="21269" y2="86170"/>
                        <a14:foregroundMark x1="5970" y1="88298" x2="12313" y2="94149"/>
                        <a14:foregroundMark x1="29104" y1="12766" x2="29104" y2="12766"/>
                        <a14:foregroundMark x1="23881" y1="37234" x2="23881" y2="37234"/>
                        <a14:foregroundMark x1="47761" y1="29255" x2="47761" y2="29255"/>
                        <a14:foregroundMark x1="54851" y1="15426" x2="54851" y2="15426"/>
                        <a14:foregroundMark x1="41045" y1="9043" x2="41045" y2="9043"/>
                        <a14:foregroundMark x1="61194" y1="5319" x2="61194" y2="5319"/>
                        <a14:foregroundMark x1="63060" y1="28191" x2="63060" y2="28191"/>
                        <a14:foregroundMark x1="82836" y1="12234" x2="82836" y2="12234"/>
                        <a14:foregroundMark x1="78731" y1="43617" x2="78731" y2="43617"/>
                        <a14:foregroundMark x1="96642" y1="38830" x2="96642" y2="38830"/>
                        <a14:foregroundMark x1="68657" y1="44681" x2="68657" y2="44681"/>
                        <a14:foregroundMark x1="85448" y1="71277" x2="85448" y2="71277"/>
                        <a14:foregroundMark x1="88806" y1="82447" x2="88806" y2="82447"/>
                        <a14:foregroundMark x1="62313" y1="93617" x2="62313" y2="93617"/>
                        <a14:foregroundMark x1="84328" y1="9574" x2="84328" y2="9574"/>
                        <a14:foregroundMark x1="29851" y1="15426" x2="29851" y2="15426"/>
                        <a14:foregroundMark x1="24254" y1="37234" x2="24254" y2="3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55" y="2865903"/>
            <a:ext cx="1002889" cy="7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49D71DE-9432-4714-A9AC-BA4D804900EA}"/>
              </a:ext>
            </a:extLst>
          </p:cNvPr>
          <p:cNvSpPr txBox="1"/>
          <p:nvPr/>
        </p:nvSpPr>
        <p:spPr>
          <a:xfrm>
            <a:off x="3631372" y="3689940"/>
            <a:ext cx="293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Reminder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75BCF-B232-459A-8AF1-2AB87047A266}"/>
              </a:ext>
            </a:extLst>
          </p:cNvPr>
          <p:cNvSpPr txBox="1"/>
          <p:nvPr/>
        </p:nvSpPr>
        <p:spPr>
          <a:xfrm>
            <a:off x="288098" y="8296985"/>
            <a:ext cx="514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Important 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847AE-9D29-457B-A1E6-06915A34BAC4}"/>
              </a:ext>
            </a:extLst>
          </p:cNvPr>
          <p:cNvSpPr txBox="1"/>
          <p:nvPr/>
        </p:nvSpPr>
        <p:spPr>
          <a:xfrm>
            <a:off x="558428" y="344488"/>
            <a:ext cx="144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Study logo</a:t>
            </a:r>
          </a:p>
        </p:txBody>
      </p:sp>
    </p:spTree>
    <p:extLst>
      <p:ext uri="{BB962C8B-B14F-4D97-AF65-F5344CB8AC3E}">
        <p14:creationId xmlns:p14="http://schemas.microsoft.com/office/powerpoint/2010/main" val="19382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7021513" cy="990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710759" y="9396981"/>
            <a:ext cx="3635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THANK YOU FOR YOUR CONTINUED SUPPORT!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7" y="9096662"/>
            <a:ext cx="1611548" cy="6080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0198" y="1775629"/>
            <a:ext cx="2827525" cy="3323987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Recruitment</a:t>
            </a: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u="sng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" y="7937"/>
            <a:ext cx="7021513" cy="15598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867374" y="49203"/>
            <a:ext cx="3312368" cy="36933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+mj-lt"/>
              </a:rPr>
              <a:t>Full Title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79142" y="552097"/>
            <a:ext cx="1709547" cy="5078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</a:rPr>
              <a:t>NEWSLETTER</a:t>
            </a:r>
            <a:endParaRPr lang="en-GB" sz="11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+mj-lt"/>
              </a:rPr>
              <a:t>Date and Issue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714" y="1723482"/>
            <a:ext cx="3647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+mn-lt"/>
              </a:rPr>
              <a:t>Recruitment Table (up to 31</a:t>
            </a:r>
            <a:r>
              <a:rPr lang="en-GB" b="1" u="sng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GB" b="1" u="sng" dirty="0">
                <a:solidFill>
                  <a:schemeClr val="tx1"/>
                </a:solidFill>
                <a:latin typeface="+mn-lt"/>
              </a:rPr>
              <a:t> March, inclusive)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94" y="9012107"/>
            <a:ext cx="1219279" cy="6926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F662F5-423B-44E7-B6F5-3E11601E3D22}"/>
              </a:ext>
            </a:extLst>
          </p:cNvPr>
          <p:cNvSpPr txBox="1"/>
          <p:nvPr/>
        </p:nvSpPr>
        <p:spPr>
          <a:xfrm>
            <a:off x="160198" y="6801490"/>
            <a:ext cx="6734934" cy="21544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+mn-lt"/>
              </a:rPr>
              <a:t>Key Announcement</a:t>
            </a: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b="1" u="sng" dirty="0">
              <a:solidFill>
                <a:schemeClr val="tx1"/>
              </a:solidFill>
              <a:latin typeface="+mn-lt"/>
            </a:endParaRPr>
          </a:p>
          <a:p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2" name="Picture 4" descr="Happy Spring Flower Cartoon Colored Clipart 19943377 Vector Art at Vecteezy">
            <a:extLst>
              <a:ext uri="{FF2B5EF4-FFF2-40B4-BE49-F238E27FC236}">
                <a16:creationId xmlns:a16="http://schemas.microsoft.com/office/drawing/2014/main" id="{22D46021-00AB-487C-B36F-311F34AE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8" y="5327072"/>
            <a:ext cx="1310580" cy="13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94151-A8D7-403D-A3B9-666EE3D3B151}"/>
              </a:ext>
            </a:extLst>
          </p:cNvPr>
          <p:cNvSpPr txBox="1"/>
          <p:nvPr/>
        </p:nvSpPr>
        <p:spPr>
          <a:xfrm>
            <a:off x="3798261" y="5927430"/>
            <a:ext cx="3096344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+mj-lt"/>
              </a:rPr>
              <a:t>Upcoming Site Teleconferences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24</a:t>
            </a:r>
            <a:r>
              <a:rPr lang="en-GB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April 14:00-15:00 – link here 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12</a:t>
            </a:r>
            <a:r>
              <a:rPr lang="en-GB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June 15:00-16:00 – link 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098C0-FD6F-46D9-B8B8-798D65080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345" y="2031259"/>
            <a:ext cx="3518339" cy="3820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CDB7B-A78A-44A0-924F-1434F2EDE729}"/>
              </a:ext>
            </a:extLst>
          </p:cNvPr>
          <p:cNvSpPr txBox="1"/>
          <p:nvPr/>
        </p:nvSpPr>
        <p:spPr>
          <a:xfrm>
            <a:off x="214727" y="200472"/>
            <a:ext cx="149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Study logo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5B52B-CCE8-4054-99C1-47190E80E37C}"/>
              </a:ext>
            </a:extLst>
          </p:cNvPr>
          <p:cNvSpPr txBox="1"/>
          <p:nvPr/>
        </p:nvSpPr>
        <p:spPr>
          <a:xfrm>
            <a:off x="291070" y="959707"/>
            <a:ext cx="152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Back page next slide</a:t>
            </a:r>
          </a:p>
        </p:txBody>
      </p:sp>
    </p:spTree>
    <p:extLst>
      <p:ext uri="{BB962C8B-B14F-4D97-AF65-F5344CB8AC3E}">
        <p14:creationId xmlns:p14="http://schemas.microsoft.com/office/powerpoint/2010/main" val="53869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16740</TotalTime>
  <Words>958</Words>
  <Application>Microsoft Office PowerPoint</Application>
  <PresentationFormat>Custom</PresentationFormat>
  <Paragraphs>327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Agrandir Black</vt:lpstr>
      <vt:lpstr>Arial</vt:lpstr>
      <vt:lpstr>Calibri</vt:lpstr>
      <vt:lpstr>Calibri Light</vt:lpstr>
      <vt:lpstr>Open Sans</vt:lpstr>
      <vt:lpstr>Open Sans 1</vt:lpstr>
      <vt:lpstr>Open Sans 1 Bold</vt:lpstr>
      <vt:lpstr>Open Sans Bold</vt:lpstr>
      <vt:lpstr>Open Sauce Bold</vt:lpstr>
      <vt:lpstr>Sylfaen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Column Lay out</vt:lpstr>
      <vt:lpstr>Contacts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of what art/diagrams to use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Health Services Research Unit</dc:creator>
  <cp:lastModifiedBy>Catherine Arkwright</cp:lastModifiedBy>
  <cp:revision>767</cp:revision>
  <cp:lastPrinted>2017-06-09T13:36:02Z</cp:lastPrinted>
  <dcterms:created xsi:type="dcterms:W3CDTF">2003-05-22T09:58:33Z</dcterms:created>
  <dcterms:modified xsi:type="dcterms:W3CDTF">2024-08-09T08:01:34Z</dcterms:modified>
</cp:coreProperties>
</file>