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4"/>
  </p:notesMasterIdLst>
  <p:sldIdLst>
    <p:sldId id="256" r:id="rId6"/>
    <p:sldId id="263" r:id="rId7"/>
    <p:sldId id="258" r:id="rId8"/>
    <p:sldId id="257" r:id="rId9"/>
    <p:sldId id="262" r:id="rId10"/>
    <p:sldId id="260" r:id="rId11"/>
    <p:sldId id="261" r:id="rId12"/>
    <p:sldId id="264" r:id="rId13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4" dt="2026-09-01T15:30:06.4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 varScale="1">
        <p:scale>
          <a:sx n="101" d="100"/>
          <a:sy n="101" d="100"/>
        </p:scale>
        <p:origin x="182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ya Tharakan" userId="S::v1tthaka@ed.ac.uk::f34b8e78-dd52-43f5-8014-167591c1d6ae" providerId="AD" clId="Web-{00000000-0000-0000-0000-000000000000}"/>
    <pc:docChg chg="modSld">
      <pc:chgData name="Tanya Tharakan" userId="S::v1tthaka@ed.ac.uk::f34b8e78-dd52-43f5-8014-167591c1d6ae" providerId="AD" clId="Web-{00000000-0000-0000-0000-000000000000}" dt="2026-09-01T15:30:05.968" v="31" actId="20577"/>
      <pc:docMkLst>
        <pc:docMk/>
      </pc:docMkLst>
      <pc:sldChg chg="modSp">
        <pc:chgData name="Tanya Tharakan" userId="S::v1tthaka@ed.ac.uk::f34b8e78-dd52-43f5-8014-167591c1d6ae" providerId="AD" clId="Web-{00000000-0000-0000-0000-000000000000}" dt="2026-09-01T15:29:38.139" v="18" actId="20577"/>
        <pc:sldMkLst>
          <pc:docMk/>
          <pc:sldMk cId="0" sldId="256"/>
        </pc:sldMkLst>
        <pc:spChg chg="mod">
          <ac:chgData name="Tanya Tharakan" userId="S::v1tthaka@ed.ac.uk::f34b8e78-dd52-43f5-8014-167591c1d6ae" providerId="AD" clId="Web-{00000000-0000-0000-0000-000000000000}" dt="2026-09-01T15:29:38.139" v="18" actId="20577"/>
          <ac:spMkLst>
            <pc:docMk/>
            <pc:sldMk cId="0" sldId="256"/>
            <ac:spMk id="3078" creationId="{3FDDE666-D071-C10F-75CB-72141D262D96}"/>
          </ac:spMkLst>
        </pc:spChg>
      </pc:sldChg>
      <pc:sldChg chg="modSp">
        <pc:chgData name="Tanya Tharakan" userId="S::v1tthaka@ed.ac.uk::f34b8e78-dd52-43f5-8014-167591c1d6ae" providerId="AD" clId="Web-{00000000-0000-0000-0000-000000000000}" dt="2026-09-01T15:29:48.514" v="24" actId="20577"/>
        <pc:sldMkLst>
          <pc:docMk/>
          <pc:sldMk cId="0" sldId="257"/>
        </pc:sldMkLst>
        <pc:spChg chg="mod">
          <ac:chgData name="Tanya Tharakan" userId="S::v1tthaka@ed.ac.uk::f34b8e78-dd52-43f5-8014-167591c1d6ae" providerId="AD" clId="Web-{00000000-0000-0000-0000-000000000000}" dt="2026-09-01T15:29:48.514" v="24" actId="20577"/>
          <ac:spMkLst>
            <pc:docMk/>
            <pc:sldMk cId="0" sldId="257"/>
            <ac:spMk id="6152" creationId="{8CDF9C6B-7D6A-873D-6AA4-7A6710453EE7}"/>
          </ac:spMkLst>
        </pc:spChg>
      </pc:sldChg>
      <pc:sldChg chg="modSp">
        <pc:chgData name="Tanya Tharakan" userId="S::v1tthaka@ed.ac.uk::f34b8e78-dd52-43f5-8014-167591c1d6ae" providerId="AD" clId="Web-{00000000-0000-0000-0000-000000000000}" dt="2026-09-01T15:29:45.045" v="22" actId="20577"/>
        <pc:sldMkLst>
          <pc:docMk/>
          <pc:sldMk cId="0" sldId="258"/>
        </pc:sldMkLst>
        <pc:spChg chg="mod">
          <ac:chgData name="Tanya Tharakan" userId="S::v1tthaka@ed.ac.uk::f34b8e78-dd52-43f5-8014-167591c1d6ae" providerId="AD" clId="Web-{00000000-0000-0000-0000-000000000000}" dt="2026-09-01T15:29:45.045" v="22" actId="20577"/>
          <ac:spMkLst>
            <pc:docMk/>
            <pc:sldMk cId="0" sldId="258"/>
            <ac:spMk id="5125" creationId="{4C30EBC2-3953-4CE5-E6A5-81972D63C556}"/>
          </ac:spMkLst>
        </pc:spChg>
      </pc:sldChg>
      <pc:sldChg chg="modSp">
        <pc:chgData name="Tanya Tharakan" userId="S::v1tthaka@ed.ac.uk::f34b8e78-dd52-43f5-8014-167591c1d6ae" providerId="AD" clId="Web-{00000000-0000-0000-0000-000000000000}" dt="2026-09-01T15:30:00.577" v="28" actId="20577"/>
        <pc:sldMkLst>
          <pc:docMk/>
          <pc:sldMk cId="0" sldId="260"/>
        </pc:sldMkLst>
        <pc:spChg chg="mod">
          <ac:chgData name="Tanya Tharakan" userId="S::v1tthaka@ed.ac.uk::f34b8e78-dd52-43f5-8014-167591c1d6ae" providerId="AD" clId="Web-{00000000-0000-0000-0000-000000000000}" dt="2026-09-01T15:30:00.577" v="28" actId="20577"/>
          <ac:spMkLst>
            <pc:docMk/>
            <pc:sldMk cId="0" sldId="260"/>
            <ac:spMk id="8198" creationId="{7EDC2364-FF27-E368-D51D-AC16F8F4B47C}"/>
          </ac:spMkLst>
        </pc:spChg>
      </pc:sldChg>
      <pc:sldChg chg="modSp">
        <pc:chgData name="Tanya Tharakan" userId="S::v1tthaka@ed.ac.uk::f34b8e78-dd52-43f5-8014-167591c1d6ae" providerId="AD" clId="Web-{00000000-0000-0000-0000-000000000000}" dt="2026-09-01T15:30:03.624" v="30" actId="20577"/>
        <pc:sldMkLst>
          <pc:docMk/>
          <pc:sldMk cId="0" sldId="261"/>
        </pc:sldMkLst>
        <pc:spChg chg="mod">
          <ac:chgData name="Tanya Tharakan" userId="S::v1tthaka@ed.ac.uk::f34b8e78-dd52-43f5-8014-167591c1d6ae" providerId="AD" clId="Web-{00000000-0000-0000-0000-000000000000}" dt="2026-09-01T15:30:03.624" v="30" actId="20577"/>
          <ac:spMkLst>
            <pc:docMk/>
            <pc:sldMk cId="0" sldId="261"/>
            <ac:spMk id="9221" creationId="{33A877BE-978B-143A-DA4A-79852A4379A1}"/>
          </ac:spMkLst>
        </pc:spChg>
      </pc:sldChg>
      <pc:sldChg chg="modSp">
        <pc:chgData name="Tanya Tharakan" userId="S::v1tthaka@ed.ac.uk::f34b8e78-dd52-43f5-8014-167591c1d6ae" providerId="AD" clId="Web-{00000000-0000-0000-0000-000000000000}" dt="2026-09-01T15:29:52.295" v="26" actId="20577"/>
        <pc:sldMkLst>
          <pc:docMk/>
          <pc:sldMk cId="0" sldId="262"/>
        </pc:sldMkLst>
        <pc:spChg chg="mod">
          <ac:chgData name="Tanya Tharakan" userId="S::v1tthaka@ed.ac.uk::f34b8e78-dd52-43f5-8014-167591c1d6ae" providerId="AD" clId="Web-{00000000-0000-0000-0000-000000000000}" dt="2026-09-01T15:29:52.295" v="26" actId="20577"/>
          <ac:spMkLst>
            <pc:docMk/>
            <pc:sldMk cId="0" sldId="262"/>
            <ac:spMk id="7177" creationId="{13D8C664-CCA9-11B7-17E4-991DCBD9A7DA}"/>
          </ac:spMkLst>
        </pc:spChg>
      </pc:sldChg>
      <pc:sldChg chg="addSp delSp modSp">
        <pc:chgData name="Tanya Tharakan" userId="S::v1tthaka@ed.ac.uk::f34b8e78-dd52-43f5-8014-167591c1d6ae" providerId="AD" clId="Web-{00000000-0000-0000-0000-000000000000}" dt="2026-09-01T15:29:42.061" v="20" actId="20577"/>
        <pc:sldMkLst>
          <pc:docMk/>
          <pc:sldMk cId="0" sldId="263"/>
        </pc:sldMkLst>
        <pc:spChg chg="add del">
          <ac:chgData name="Tanya Tharakan" userId="S::v1tthaka@ed.ac.uk::f34b8e78-dd52-43f5-8014-167591c1d6ae" providerId="AD" clId="Web-{00000000-0000-0000-0000-000000000000}" dt="2026-09-01T15:29:25.576" v="12"/>
          <ac:spMkLst>
            <pc:docMk/>
            <pc:sldMk cId="0" sldId="263"/>
            <ac:spMk id="3" creationId="{DF55394F-B421-E07B-49BA-551B3A9BFCC3}"/>
          </ac:spMkLst>
        </pc:spChg>
        <pc:spChg chg="mod">
          <ac:chgData name="Tanya Tharakan" userId="S::v1tthaka@ed.ac.uk::f34b8e78-dd52-43f5-8014-167591c1d6ae" providerId="AD" clId="Web-{00000000-0000-0000-0000-000000000000}" dt="2026-09-01T15:29:42.061" v="20" actId="20577"/>
          <ac:spMkLst>
            <pc:docMk/>
            <pc:sldMk cId="0" sldId="263"/>
            <ac:spMk id="4101" creationId="{B322BFBC-2DF6-53AD-B86F-965CE9E37E34}"/>
          </ac:spMkLst>
        </pc:spChg>
      </pc:sldChg>
      <pc:sldChg chg="modSp">
        <pc:chgData name="Tanya Tharakan" userId="S::v1tthaka@ed.ac.uk::f34b8e78-dd52-43f5-8014-167591c1d6ae" providerId="AD" clId="Web-{00000000-0000-0000-0000-000000000000}" dt="2026-09-01T15:30:05.968" v="31" actId="20577"/>
        <pc:sldMkLst>
          <pc:docMk/>
          <pc:sldMk cId="0" sldId="264"/>
        </pc:sldMkLst>
        <pc:spChg chg="mod">
          <ac:chgData name="Tanya Tharakan" userId="S::v1tthaka@ed.ac.uk::f34b8e78-dd52-43f5-8014-167591c1d6ae" providerId="AD" clId="Web-{00000000-0000-0000-0000-000000000000}" dt="2026-09-01T15:30:05.968" v="31" actId="20577"/>
          <ac:spMkLst>
            <pc:docMk/>
            <pc:sldMk cId="0" sldId="264"/>
            <ac:spMk id="10245" creationId="{2537EC4D-92BF-E28C-F6C2-ADF48055923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847332-8568-2A93-02EF-023D2CCBE3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406C76-A719-D968-FFE0-9A42E7067E1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3EC0DED-9D67-4ABA-A8F6-0FA29F342BC8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AA0474C-7A7B-5959-4641-D60ADB2C6E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9147FC8-2112-E97E-1EB6-605CCA4CFC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FB89BC-6BE4-75A5-5494-B11FC6A7C54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9AC75-DC97-0970-70CD-0B224A92A0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04C75A8-9536-4EF0-B797-F7E891E15C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546520-A11E-0E54-CC37-CB09A4882F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7AD727-3AF0-6AFA-A5E3-29AC16FCA8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90323C-46CC-C2EA-9D36-0B647F14C5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2F3E7-A9C5-462B-98F6-5729899D86B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0576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D38A9C-A738-1C46-E841-63EC7F1468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867A7A-1BF9-E358-10D0-A72A3531C7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2D5213-0EEE-D564-2A30-A4546E046D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E436A-81F9-4308-A7D0-10892E7ECC9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6548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0396E0-A743-2FDD-D996-C927A9B214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D3BE66-C390-728F-0E7D-3AA9F62A5A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679A22-6769-79C0-CE7F-4B5C539B5F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FB051-2E6A-4A68-9F49-DDF59D93C85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24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6960F8-22EE-85C1-6958-41D027F1A1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DEF32A-1FCC-5BF8-1F4E-58BA3F93D0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8101A1-F490-BE5C-10D6-E1CB32C77A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98CEA-E09C-4537-A3A4-0B7ACAF2304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8134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B9BEBA2-B922-E1E9-3040-B0CC3C1FCB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9F7BC6F-DE02-C087-DD9E-24F108239A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1EA3687-75C0-9D0A-57C7-9004087F1E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67F3D-B6F0-47E7-BAD3-6B3DBEC865D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9450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FF53E67-A50C-4BCB-065B-F1546676A7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A2C6ACF-431F-90D6-3EE8-9E84A2AAC4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DD43F2C-8B2A-E406-1425-8CCB226217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9C2C7-6A67-4867-8CAD-A2BD1383EDA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482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920A0B7-6CAD-E51B-59BE-D3FA6C279F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9CDCF51-A0EA-E588-9F5E-BD58E4C25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701BF2F-7F01-9DF5-7522-E0FDA7F884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8C075-67B4-4F83-97EF-406AB01A5CB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870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71AC2B-93F4-52D6-1C98-D95AB30F11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4ABA57-9BAE-E6D1-B418-F41D79BCCB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DE7E7E-997A-0FB6-6EE2-5BD46AC589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0F120-75B5-49A6-A16E-9F879EF5647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020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36EC34-A7F3-F043-E287-5606E4E36B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8D50C4-DCD8-EB84-FDA7-E0C56DF56E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18C2AF-8D1B-0E9B-C7E5-ADFB0251F3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2D3F6-EFF4-4724-9C6D-692409F6190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576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A3C9AF6-78A4-52F5-8BBF-61BB5EF999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46362F-8C6C-9A57-4F60-F9167EB949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DAB7A9-FCA4-C8FA-A11F-9F46AD79EE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1F1AB-0145-4054-B564-AF3CC8E9D52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4958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FC07F3-8FD3-6ACF-44DE-3A2543CF49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974A73-057E-4D38-3D77-257CEBE307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03DE87-54DA-64F0-0FFC-FD88136AB5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43AA8-D696-4745-849E-4FD007E2E07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74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88C3C91-FE96-DB23-5926-0B678C059B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AE330C-DF63-FA89-EDE0-96BF6038B1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4FE5070-824D-81EC-4B92-4675771A674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598D58C-BCC8-BB7C-6B88-4A953CD27C4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GB"/>
              <a:t>TM-T15 Deviation Site Training Slides: ECTU WPD W4: V4.0 add date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9E92844-11E8-E8FC-60F9-2F4B87F75C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FAE1017-519E-4B1F-B088-EF224B56530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QA@accord.scot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ccord.sco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The University of Edinburgh home">
            <a:extLst>
              <a:ext uri="{FF2B5EF4-FFF2-40B4-BE49-F238E27FC236}">
                <a16:creationId xmlns:a16="http://schemas.microsoft.com/office/drawing/2014/main" id="{1EDD28E2-8EB1-B540-E49A-5A9214463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90"/>
          <a:stretch>
            <a:fillRect/>
          </a:stretch>
        </p:blipFill>
        <p:spPr bwMode="auto">
          <a:xfrm>
            <a:off x="395288" y="333375"/>
            <a:ext cx="4897437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4">
            <a:extLst>
              <a:ext uri="{FF2B5EF4-FFF2-40B4-BE49-F238E27FC236}">
                <a16:creationId xmlns:a16="http://schemas.microsoft.com/office/drawing/2014/main" id="{D994771F-D888-931B-71D8-B3752179152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200" b="1"/>
              <a:t>MANAGEMENT OF PROTOCOL AND GCP DEVIATIONS AND VIOLATIONS</a:t>
            </a:r>
            <a:endParaRPr lang="en-GB" altLang="en-US" sz="3200"/>
          </a:p>
        </p:txBody>
      </p:sp>
      <p:sp>
        <p:nvSpPr>
          <p:cNvPr id="3076" name="Subtitle 5">
            <a:extLst>
              <a:ext uri="{FF2B5EF4-FFF2-40B4-BE49-F238E27FC236}">
                <a16:creationId xmlns:a16="http://schemas.microsoft.com/office/drawing/2014/main" id="{ADED8BFC-1700-E0FA-39DE-ACE93EFAB86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 sz="2400" b="1" dirty="0"/>
              <a:t>ACCORD SOP CR010 v8.0</a:t>
            </a:r>
          </a:p>
          <a:p>
            <a:r>
              <a:rPr lang="en-GB" altLang="en-US" sz="2400" b="1" dirty="0"/>
              <a:t>(Effective 01 October 2025)</a:t>
            </a:r>
          </a:p>
          <a:p>
            <a:endParaRPr lang="en-GB" altLang="en-US" sz="2400" b="1" dirty="0"/>
          </a:p>
          <a:p>
            <a:r>
              <a:rPr lang="en-GB" altLang="en-US" sz="2400" b="1" dirty="0"/>
              <a:t>TRAINING SLIDES</a:t>
            </a:r>
          </a:p>
          <a:p>
            <a:endParaRPr lang="en-GB" altLang="en-US" b="1" dirty="0"/>
          </a:p>
        </p:txBody>
      </p:sp>
      <p:sp>
        <p:nvSpPr>
          <p:cNvPr id="3077" name="TextBox 1">
            <a:extLst>
              <a:ext uri="{FF2B5EF4-FFF2-40B4-BE49-F238E27FC236}">
                <a16:creationId xmlns:a16="http://schemas.microsoft.com/office/drawing/2014/main" id="{BFA04192-10E0-4841-C7E9-69FEABF63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620713"/>
            <a:ext cx="2016125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Insert Study Logo</a:t>
            </a:r>
          </a:p>
        </p:txBody>
      </p:sp>
      <p:sp>
        <p:nvSpPr>
          <p:cNvPr id="3078" name="Footer Placeholder 1">
            <a:extLst>
              <a:ext uri="{FF2B5EF4-FFF2-40B4-BE49-F238E27FC236}">
                <a16:creationId xmlns:a16="http://schemas.microsoft.com/office/drawing/2014/main" id="{3FDDE666-D071-C10F-75CB-72141D262D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-323850" y="6524625"/>
            <a:ext cx="5838825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100" dirty="0">
                <a:latin typeface="Arial"/>
                <a:cs typeface="Arial"/>
              </a:rPr>
              <a:t>TM-T15 Deviation Site Training Slides/ WPD TM W4/ v4.0/14Oct2026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9" descr="The University of Edinburgh home">
            <a:extLst>
              <a:ext uri="{FF2B5EF4-FFF2-40B4-BE49-F238E27FC236}">
                <a16:creationId xmlns:a16="http://schemas.microsoft.com/office/drawing/2014/main" id="{B5C1329F-C810-5688-1322-085732693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90"/>
          <a:stretch>
            <a:fillRect/>
          </a:stretch>
        </p:blipFill>
        <p:spPr bwMode="auto">
          <a:xfrm>
            <a:off x="395288" y="333375"/>
            <a:ext cx="4897437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Content Placeholder 3">
            <a:extLst>
              <a:ext uri="{FF2B5EF4-FFF2-40B4-BE49-F238E27FC236}">
                <a16:creationId xmlns:a16="http://schemas.microsoft.com/office/drawing/2014/main" id="{25E4D183-24C0-AB61-ECF9-ACDEA2EDE9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altLang="en-US" b="1"/>
              <a:t>DEFINITIONS</a:t>
            </a:r>
          </a:p>
          <a:p>
            <a:pPr algn="just"/>
            <a:r>
              <a:rPr lang="en-GB" altLang="en-US" sz="2400" b="1"/>
              <a:t>DEVIATION</a:t>
            </a:r>
            <a:r>
              <a:rPr lang="en-GB" altLang="en-US" sz="2400"/>
              <a:t>: Any change, divergence, or departure from the study design, procedures defined in the protocol or GCP that does not significantly affect a participant’s rights, safety, or well-being, or study outcomes</a:t>
            </a:r>
          </a:p>
          <a:p>
            <a:pPr algn="just">
              <a:buFontTx/>
              <a:buNone/>
            </a:pPr>
            <a:endParaRPr lang="en-GB" altLang="en-US" sz="2400"/>
          </a:p>
          <a:p>
            <a:pPr algn="just"/>
            <a:r>
              <a:rPr lang="en-GB" altLang="en-US" sz="2400" b="1"/>
              <a:t>VIOLATION</a:t>
            </a:r>
            <a:r>
              <a:rPr lang="en-GB" altLang="en-US" sz="2400"/>
              <a:t>: A deviation that may potentially significantly impact the completeness, accuracy, and/or reliability of the study data or that may significantly affect a participant’s rights, safety, or well-being </a:t>
            </a:r>
          </a:p>
          <a:p>
            <a:pPr algn="just">
              <a:buFontTx/>
              <a:buNone/>
            </a:pPr>
            <a:endParaRPr lang="en-GB" altLang="en-US" sz="2400"/>
          </a:p>
          <a:p>
            <a:endParaRPr lang="en-GB" altLang="en-US" sz="2400"/>
          </a:p>
          <a:p>
            <a:pPr algn="ctr">
              <a:buFontTx/>
              <a:buNone/>
            </a:pPr>
            <a:endParaRPr lang="en-GB" altLang="en-US" sz="2400"/>
          </a:p>
          <a:p>
            <a:pPr algn="ctr">
              <a:buFontTx/>
              <a:buNone/>
            </a:pPr>
            <a:endParaRPr lang="en-GB" altLang="en-US" sz="2400"/>
          </a:p>
          <a:p>
            <a:pPr>
              <a:buFontTx/>
              <a:buNone/>
            </a:pPr>
            <a:endParaRPr lang="en-GB" altLang="en-US" sz="2000"/>
          </a:p>
          <a:p>
            <a:pPr>
              <a:buFontTx/>
              <a:buNone/>
            </a:pPr>
            <a:endParaRPr lang="en-GB" altLang="en-US"/>
          </a:p>
        </p:txBody>
      </p:sp>
      <p:sp>
        <p:nvSpPr>
          <p:cNvPr id="4100" name="TextBox 1">
            <a:extLst>
              <a:ext uri="{FF2B5EF4-FFF2-40B4-BE49-F238E27FC236}">
                <a16:creationId xmlns:a16="http://schemas.microsoft.com/office/drawing/2014/main" id="{7CB77861-207C-DBD9-4C71-6E448F599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620713"/>
            <a:ext cx="2016125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Insert Study Logo</a:t>
            </a:r>
          </a:p>
        </p:txBody>
      </p:sp>
      <p:sp>
        <p:nvSpPr>
          <p:cNvPr id="4101" name="Footer Placeholder 1">
            <a:extLst>
              <a:ext uri="{FF2B5EF4-FFF2-40B4-BE49-F238E27FC236}">
                <a16:creationId xmlns:a16="http://schemas.microsoft.com/office/drawing/2014/main" id="{B322BFBC-2DF6-53AD-B86F-965CE9E37E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-396875" y="6524625"/>
            <a:ext cx="5840413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1100" dirty="0">
                <a:latin typeface="Arial"/>
                <a:cs typeface="Arial"/>
              </a:rPr>
              <a:t>TM-T15 Deviation Site Training Slides/ WPD TM W4/ v4.0/</a:t>
            </a:r>
            <a:r>
              <a:rPr lang="en-GB" altLang="en-US" sz="1100" dirty="0">
                <a:latin typeface="Arial"/>
                <a:cs typeface="Arial"/>
              </a:rPr>
              <a:t>14Oct2026</a:t>
            </a:r>
            <a:endParaRPr lang="en-US" sz="1100" dirty="0"/>
          </a:p>
          <a:p>
            <a:endParaRPr lang="en-GB" altLang="en-US" sz="1100" dirty="0"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9" descr="The University of Edinburgh home">
            <a:extLst>
              <a:ext uri="{FF2B5EF4-FFF2-40B4-BE49-F238E27FC236}">
                <a16:creationId xmlns:a16="http://schemas.microsoft.com/office/drawing/2014/main" id="{A438A645-94FA-ED5D-2345-93B582BE3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05"/>
          <a:stretch>
            <a:fillRect/>
          </a:stretch>
        </p:blipFill>
        <p:spPr bwMode="auto">
          <a:xfrm>
            <a:off x="395288" y="333375"/>
            <a:ext cx="4752975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A972FD-D09C-06D8-7304-3B2A1C7E9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  <a:defRPr/>
            </a:pPr>
            <a:r>
              <a:rPr lang="en-GB" b="1" dirty="0"/>
              <a:t>RESPONSIBILITIES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/>
              <a:t>PI/research team responsibilities have not changed</a:t>
            </a:r>
          </a:p>
          <a:p>
            <a:pPr>
              <a:defRPr/>
            </a:pPr>
            <a:r>
              <a:rPr lang="en-GB" sz="2400" dirty="0"/>
              <a:t>CI responsible for ensuring locations report deviations to the Sponsor, in accordance with protocol requirements</a:t>
            </a:r>
          </a:p>
          <a:p>
            <a:pPr>
              <a:defRPr/>
            </a:pPr>
            <a:r>
              <a:rPr lang="en-GB" sz="2400" dirty="0"/>
              <a:t>ACCORD QA;</a:t>
            </a:r>
          </a:p>
          <a:p>
            <a:pPr lvl="1">
              <a:defRPr/>
            </a:pPr>
            <a:r>
              <a:rPr lang="en-GB" sz="2000" dirty="0">
                <a:ea typeface="+mn-ea"/>
                <a:cs typeface="+mn-cs"/>
              </a:rPr>
              <a:t>Reviewing, logging, tracking and trending deviations/violations</a:t>
            </a:r>
          </a:p>
          <a:p>
            <a:pPr>
              <a:defRPr/>
            </a:pPr>
            <a:r>
              <a:rPr lang="en-GB" sz="2400" dirty="0"/>
              <a:t>ACCORD Senior Clinical Trials Monitor;</a:t>
            </a:r>
          </a:p>
          <a:p>
            <a:pPr lvl="1">
              <a:defRPr/>
            </a:pPr>
            <a:r>
              <a:rPr lang="en-GB" sz="2000" dirty="0">
                <a:ea typeface="+mn-ea"/>
                <a:cs typeface="+mn-cs"/>
              </a:rPr>
              <a:t>Awareness of study specific trends and/or significant findings</a:t>
            </a:r>
          </a:p>
          <a:p>
            <a:pPr lvl="1">
              <a:defRPr/>
            </a:pPr>
            <a:r>
              <a:rPr lang="en-GB" sz="2000" dirty="0">
                <a:ea typeface="+mn-ea"/>
                <a:cs typeface="+mn-cs"/>
              </a:rPr>
              <a:t>Discuss/address with Investigator</a:t>
            </a:r>
          </a:p>
          <a:p>
            <a:pPr>
              <a:buFontTx/>
              <a:buNone/>
              <a:defRPr/>
            </a:pPr>
            <a:endParaRPr lang="en-GB" sz="900" dirty="0"/>
          </a:p>
        </p:txBody>
      </p:sp>
      <p:sp>
        <p:nvSpPr>
          <p:cNvPr id="5124" name="TextBox 1">
            <a:extLst>
              <a:ext uri="{FF2B5EF4-FFF2-40B4-BE49-F238E27FC236}">
                <a16:creationId xmlns:a16="http://schemas.microsoft.com/office/drawing/2014/main" id="{E17CF751-BD50-17A3-E075-F73F44A32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620713"/>
            <a:ext cx="2016125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Insert Study Logo</a:t>
            </a:r>
          </a:p>
        </p:txBody>
      </p:sp>
      <p:sp>
        <p:nvSpPr>
          <p:cNvPr id="5125" name="Footer Placeholder 1">
            <a:extLst>
              <a:ext uri="{FF2B5EF4-FFF2-40B4-BE49-F238E27FC236}">
                <a16:creationId xmlns:a16="http://schemas.microsoft.com/office/drawing/2014/main" id="{4C30EBC2-3953-4CE5-E6A5-81972D63C5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-396875" y="6497638"/>
            <a:ext cx="5840413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1100" dirty="0">
                <a:latin typeface="Arial"/>
                <a:cs typeface="Arial"/>
              </a:rPr>
              <a:t>TM-T15 Deviation Site Training Slides/ WPD TM W4/ v4.0/1</a:t>
            </a:r>
            <a:r>
              <a:rPr lang="en-GB" altLang="en-US" sz="1100" dirty="0">
                <a:latin typeface="Arial"/>
                <a:cs typeface="Arial"/>
              </a:rPr>
              <a:t>4Oct2026</a:t>
            </a:r>
            <a:endParaRPr lang="en-US" sz="1100" dirty="0"/>
          </a:p>
          <a:p>
            <a:endParaRPr lang="en-GB" altLang="en-US" sz="1100" dirty="0"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9" descr="The University of Edinburgh home">
            <a:extLst>
              <a:ext uri="{FF2B5EF4-FFF2-40B4-BE49-F238E27FC236}">
                <a16:creationId xmlns:a16="http://schemas.microsoft.com/office/drawing/2014/main" id="{CBF5056A-AE24-814F-B15B-B875C9D98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48"/>
          <a:stretch>
            <a:fillRect/>
          </a:stretch>
        </p:blipFill>
        <p:spPr bwMode="auto">
          <a:xfrm>
            <a:off x="395288" y="333375"/>
            <a:ext cx="4824412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Content Placeholder 3">
            <a:extLst>
              <a:ext uri="{FF2B5EF4-FFF2-40B4-BE49-F238E27FC236}">
                <a16:creationId xmlns:a16="http://schemas.microsoft.com/office/drawing/2014/main" id="{5921B4F8-1E10-8983-B094-13EB1BC09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  <a:defRPr/>
            </a:pPr>
            <a:r>
              <a:rPr lang="en-GB" altLang="en-US" b="1" dirty="0"/>
              <a:t>PROTOCOL / GCP DEVIATION LOG</a:t>
            </a:r>
          </a:p>
          <a:p>
            <a:pPr algn="ctr">
              <a:buFontTx/>
              <a:buNone/>
              <a:defRPr/>
            </a:pPr>
            <a:r>
              <a:rPr lang="en-GB" altLang="en-US" sz="2400" b="1" dirty="0"/>
              <a:t>(CR010-T01 v5.0)</a:t>
            </a:r>
          </a:p>
          <a:p>
            <a:pPr>
              <a:defRPr/>
            </a:pPr>
            <a:r>
              <a:rPr lang="en-GB" altLang="en-US" sz="2400" dirty="0"/>
              <a:t>Event No.</a:t>
            </a:r>
          </a:p>
          <a:p>
            <a:pPr marL="0" indent="0">
              <a:buFontTx/>
              <a:buNone/>
              <a:defRPr/>
            </a:pPr>
            <a:endParaRPr lang="en-GB" altLang="en-US" sz="2400" dirty="0"/>
          </a:p>
          <a:p>
            <a:pPr>
              <a:defRPr/>
            </a:pPr>
            <a:r>
              <a:rPr lang="en-GB" altLang="en-US" sz="2400" dirty="0"/>
              <a:t>Sign/Date</a:t>
            </a:r>
          </a:p>
          <a:p>
            <a:pPr lvl="1">
              <a:defRPr/>
            </a:pPr>
            <a:r>
              <a:rPr lang="en-GB" altLang="en-US" sz="2000" dirty="0"/>
              <a:t>Actions complete</a:t>
            </a:r>
          </a:p>
          <a:p>
            <a:pPr marL="457200" lvl="1" indent="0">
              <a:buFontTx/>
              <a:buNone/>
              <a:defRPr/>
            </a:pPr>
            <a:endParaRPr lang="en-GB" altLang="en-US" sz="2000" dirty="0"/>
          </a:p>
          <a:p>
            <a:pPr lvl="1">
              <a:defRPr/>
            </a:pPr>
            <a:r>
              <a:rPr lang="en-GB" altLang="en-US" sz="2000" dirty="0"/>
              <a:t>Review/receipt of log</a:t>
            </a:r>
          </a:p>
          <a:p>
            <a:pPr lvl="1">
              <a:buFontTx/>
              <a:buNone/>
              <a:defRPr/>
            </a:pPr>
            <a:endParaRPr lang="en-GB" altLang="en-US" sz="2000" i="1" u="sng" dirty="0"/>
          </a:p>
          <a:p>
            <a:pPr lvl="1" algn="ctr">
              <a:buFontTx/>
              <a:buNone/>
              <a:defRPr/>
            </a:pPr>
            <a:r>
              <a:rPr lang="en-GB" altLang="en-US" sz="2000" dirty="0"/>
              <a:t>REPORTING TIMELINES HAVE NOT CHANGED</a:t>
            </a:r>
          </a:p>
          <a:p>
            <a:pPr lvl="1" algn="ctr">
              <a:buFontTx/>
              <a:buNone/>
              <a:defRPr/>
            </a:pPr>
            <a:r>
              <a:rPr lang="en-GB" altLang="en-US" sz="2000" dirty="0"/>
              <a:t>Every 3 months or as per protocol</a:t>
            </a:r>
          </a:p>
          <a:p>
            <a:pPr lvl="1">
              <a:buFontTx/>
              <a:buNone/>
              <a:defRPr/>
            </a:pPr>
            <a:r>
              <a:rPr lang="en-GB" altLang="en-US" sz="2400" dirty="0"/>
              <a:t> </a:t>
            </a:r>
          </a:p>
        </p:txBody>
      </p:sp>
      <p:sp>
        <p:nvSpPr>
          <p:cNvPr id="6" name="Left Arrow 5">
            <a:extLst>
              <a:ext uri="{FF2B5EF4-FFF2-40B4-BE49-F238E27FC236}">
                <a16:creationId xmlns:a16="http://schemas.microsoft.com/office/drawing/2014/main" id="{C0BCECA3-7A85-DB70-E89D-423D90E12E0B}"/>
              </a:ext>
            </a:extLst>
          </p:cNvPr>
          <p:cNvSpPr/>
          <p:nvPr/>
        </p:nvSpPr>
        <p:spPr>
          <a:xfrm>
            <a:off x="2268538" y="2636838"/>
            <a:ext cx="6118225" cy="431800"/>
          </a:xfrm>
          <a:prstGeom prst="lef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600" dirty="0">
                <a:solidFill>
                  <a:schemeClr val="tx1"/>
                </a:solidFill>
              </a:rPr>
              <a:t>Allows ACCORD to track deviations</a:t>
            </a:r>
            <a:endParaRPr lang="en-GB" sz="1000" b="1" dirty="0">
              <a:solidFill>
                <a:schemeClr val="tx1"/>
              </a:solidFill>
            </a:endParaRPr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9F671E2D-C1B6-54FC-736A-955CB4FF4836}"/>
              </a:ext>
            </a:extLst>
          </p:cNvPr>
          <p:cNvSpPr/>
          <p:nvPr/>
        </p:nvSpPr>
        <p:spPr>
          <a:xfrm>
            <a:off x="3779838" y="3860800"/>
            <a:ext cx="4679950" cy="431800"/>
          </a:xfrm>
          <a:prstGeom prst="lef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600" dirty="0">
                <a:solidFill>
                  <a:schemeClr val="tx1"/>
                </a:solidFill>
              </a:rPr>
              <a:t>To evidence actions complete</a:t>
            </a: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65C6DF05-038C-2C75-BC2B-2401AAC84F0F}"/>
              </a:ext>
            </a:extLst>
          </p:cNvPr>
          <p:cNvSpPr/>
          <p:nvPr/>
        </p:nvSpPr>
        <p:spPr>
          <a:xfrm>
            <a:off x="3816350" y="4652963"/>
            <a:ext cx="4679950" cy="431800"/>
          </a:xfrm>
          <a:prstGeom prst="lef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600" dirty="0">
                <a:solidFill>
                  <a:schemeClr val="tx1"/>
                </a:solidFill>
              </a:rPr>
              <a:t>To evince oversight from PI</a:t>
            </a:r>
          </a:p>
        </p:txBody>
      </p:sp>
      <p:sp>
        <p:nvSpPr>
          <p:cNvPr id="6151" name="TextBox 1">
            <a:extLst>
              <a:ext uri="{FF2B5EF4-FFF2-40B4-BE49-F238E27FC236}">
                <a16:creationId xmlns:a16="http://schemas.microsoft.com/office/drawing/2014/main" id="{DD7708D7-6F13-D043-C962-50413DCAD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620713"/>
            <a:ext cx="2016125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Insert Study Logo</a:t>
            </a:r>
          </a:p>
        </p:txBody>
      </p:sp>
      <p:sp>
        <p:nvSpPr>
          <p:cNvPr id="6152" name="Footer Placeholder 1">
            <a:extLst>
              <a:ext uri="{FF2B5EF4-FFF2-40B4-BE49-F238E27FC236}">
                <a16:creationId xmlns:a16="http://schemas.microsoft.com/office/drawing/2014/main" id="{8CDF9C6B-7D6A-873D-6AA4-7A6710453E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-900113" y="6497638"/>
            <a:ext cx="6559551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1100" dirty="0">
                <a:latin typeface="Arial"/>
                <a:cs typeface="Arial"/>
              </a:rPr>
              <a:t>TM-T15 Deviation Site Training Slides/ WPD TM W4/ v4.0/</a:t>
            </a:r>
            <a:r>
              <a:rPr lang="en-GB" altLang="en-US" sz="1100" dirty="0">
                <a:latin typeface="Arial"/>
                <a:cs typeface="Arial"/>
              </a:rPr>
              <a:t>14Oct2026</a:t>
            </a:r>
            <a:endParaRPr lang="en-US" sz="1100" dirty="0"/>
          </a:p>
          <a:p>
            <a:endParaRPr lang="en-GB" altLang="en-US" sz="1100" dirty="0"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9" descr="The University of Edinburgh home">
            <a:extLst>
              <a:ext uri="{FF2B5EF4-FFF2-40B4-BE49-F238E27FC236}">
                <a16:creationId xmlns:a16="http://schemas.microsoft.com/office/drawing/2014/main" id="{6192CDD7-4491-BBAE-8EA1-344FCA899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48"/>
          <a:stretch>
            <a:fillRect/>
          </a:stretch>
        </p:blipFill>
        <p:spPr bwMode="auto">
          <a:xfrm>
            <a:off x="395288" y="333375"/>
            <a:ext cx="4824412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Content Placeholder 3">
            <a:extLst>
              <a:ext uri="{FF2B5EF4-FFF2-40B4-BE49-F238E27FC236}">
                <a16:creationId xmlns:a16="http://schemas.microsoft.com/office/drawing/2014/main" id="{CC555C5F-1802-20CC-B89C-7935F897B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088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GB" altLang="en-US" b="1" dirty="0"/>
              <a:t>PROTOCOL / GCP VIOLATION FORM</a:t>
            </a:r>
          </a:p>
          <a:p>
            <a:pPr algn="ctr">
              <a:buFontTx/>
              <a:buNone/>
              <a:defRPr/>
            </a:pPr>
            <a:r>
              <a:rPr lang="en-GB" altLang="en-US" sz="2400" b="1" dirty="0"/>
              <a:t>(CR010-F01 v6.0)</a:t>
            </a:r>
          </a:p>
          <a:p>
            <a:pPr>
              <a:defRPr/>
            </a:pPr>
            <a:r>
              <a:rPr lang="en-GB" altLang="en-US" sz="2400" dirty="0"/>
              <a:t>REC No. and PI</a:t>
            </a:r>
          </a:p>
          <a:p>
            <a:pPr marL="0" indent="0">
              <a:buFontTx/>
              <a:buNone/>
              <a:defRPr/>
            </a:pPr>
            <a:endParaRPr lang="en-GB" altLang="en-US" sz="2400" dirty="0"/>
          </a:p>
          <a:p>
            <a:pPr>
              <a:defRPr/>
            </a:pPr>
            <a:r>
              <a:rPr lang="en-GB" altLang="en-US" sz="2400" dirty="0"/>
              <a:t>Conclusion</a:t>
            </a:r>
          </a:p>
          <a:p>
            <a:pPr>
              <a:defRPr/>
            </a:pPr>
            <a:r>
              <a:rPr lang="en-GB" altLang="en-US" sz="2400" dirty="0"/>
              <a:t>Sign/Date</a:t>
            </a:r>
          </a:p>
          <a:p>
            <a:pPr lvl="1">
              <a:defRPr/>
            </a:pPr>
            <a:r>
              <a:rPr lang="en-GB" altLang="en-US" sz="2000" dirty="0"/>
              <a:t>Assessment</a:t>
            </a:r>
          </a:p>
          <a:p>
            <a:pPr lvl="1">
              <a:defRPr/>
            </a:pPr>
            <a:r>
              <a:rPr lang="en-GB" altLang="en-US" sz="2000" dirty="0"/>
              <a:t>Actions complete</a:t>
            </a:r>
          </a:p>
          <a:p>
            <a:pPr>
              <a:defRPr/>
            </a:pPr>
            <a:endParaRPr lang="en-GB" altLang="en-US" sz="2400" dirty="0"/>
          </a:p>
          <a:p>
            <a:pPr algn="ctr">
              <a:buFontTx/>
              <a:buNone/>
              <a:defRPr/>
            </a:pPr>
            <a:r>
              <a:rPr lang="en-GB" altLang="en-US" sz="2000" i="1" u="sng" dirty="0"/>
              <a:t>REPORTING TIMELINES HAVE NOT CHANGED</a:t>
            </a:r>
          </a:p>
          <a:p>
            <a:pPr algn="ctr">
              <a:buFontTx/>
              <a:buNone/>
              <a:defRPr/>
            </a:pPr>
            <a:r>
              <a:rPr lang="en-GB" altLang="en-US" sz="1600" u="sng" dirty="0"/>
              <a:t>Every 3 months or as per protocol</a:t>
            </a:r>
            <a:endParaRPr lang="en-GB" altLang="en-US" sz="1600" dirty="0"/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79404B03-B4EE-32C7-77C1-79F128607761}"/>
              </a:ext>
            </a:extLst>
          </p:cNvPr>
          <p:cNvSpPr/>
          <p:nvPr/>
        </p:nvSpPr>
        <p:spPr>
          <a:xfrm>
            <a:off x="3132138" y="2636838"/>
            <a:ext cx="5724525" cy="431800"/>
          </a:xfrm>
          <a:prstGeom prst="lef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600" dirty="0">
                <a:solidFill>
                  <a:schemeClr val="tx1"/>
                </a:solidFill>
              </a:rPr>
              <a:t>In line with Deviation Log</a:t>
            </a:r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6AE62746-5274-FFCC-DD6B-46AA39E3067C}"/>
              </a:ext>
            </a:extLst>
          </p:cNvPr>
          <p:cNvSpPr/>
          <p:nvPr/>
        </p:nvSpPr>
        <p:spPr>
          <a:xfrm>
            <a:off x="3132138" y="3500438"/>
            <a:ext cx="5722937" cy="433387"/>
          </a:xfrm>
          <a:prstGeom prst="lef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600" dirty="0">
                <a:solidFill>
                  <a:schemeClr val="tx1"/>
                </a:solidFill>
              </a:rPr>
              <a:t>Justify why participant to remain/withdraw </a:t>
            </a:r>
            <a:r>
              <a:rPr lang="en-GB" sz="800" b="1" dirty="0">
                <a:solidFill>
                  <a:schemeClr val="tx1"/>
                </a:solidFill>
              </a:rPr>
              <a:t>(</a:t>
            </a:r>
            <a:r>
              <a:rPr lang="en-GB" sz="1200" b="1" dirty="0">
                <a:solidFill>
                  <a:schemeClr val="tx1"/>
                </a:solidFill>
              </a:rPr>
              <a:t>e.g. why no impact)</a:t>
            </a:r>
          </a:p>
        </p:txBody>
      </p:sp>
      <p:sp>
        <p:nvSpPr>
          <p:cNvPr id="8" name="Left Arrow 7">
            <a:extLst>
              <a:ext uri="{FF2B5EF4-FFF2-40B4-BE49-F238E27FC236}">
                <a16:creationId xmlns:a16="http://schemas.microsoft.com/office/drawing/2014/main" id="{55A00C36-1621-B919-B681-59736D82B02A}"/>
              </a:ext>
            </a:extLst>
          </p:cNvPr>
          <p:cNvSpPr/>
          <p:nvPr/>
        </p:nvSpPr>
        <p:spPr>
          <a:xfrm>
            <a:off x="3276600" y="4292600"/>
            <a:ext cx="5580063" cy="431800"/>
          </a:xfrm>
          <a:prstGeom prst="lef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600" dirty="0">
                <a:solidFill>
                  <a:schemeClr val="tx1"/>
                </a:solidFill>
              </a:rPr>
              <a:t>To evidence oversight from PI</a:t>
            </a:r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B4D45120-0D7B-3ABB-595A-95CECC6A64E0}"/>
              </a:ext>
            </a:extLst>
          </p:cNvPr>
          <p:cNvSpPr/>
          <p:nvPr/>
        </p:nvSpPr>
        <p:spPr>
          <a:xfrm>
            <a:off x="3276600" y="4724400"/>
            <a:ext cx="5580063" cy="433388"/>
          </a:xfrm>
          <a:prstGeom prst="lef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600" dirty="0">
                <a:solidFill>
                  <a:schemeClr val="tx1"/>
                </a:solidFill>
              </a:rPr>
              <a:t>To evidence actions complete</a:t>
            </a:r>
          </a:p>
        </p:txBody>
      </p:sp>
      <p:sp>
        <p:nvSpPr>
          <p:cNvPr id="7176" name="TextBox 1">
            <a:extLst>
              <a:ext uri="{FF2B5EF4-FFF2-40B4-BE49-F238E27FC236}">
                <a16:creationId xmlns:a16="http://schemas.microsoft.com/office/drawing/2014/main" id="{7561446B-6C21-ABE0-74C9-D6ED95D73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620713"/>
            <a:ext cx="2016125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Insert Study Logo</a:t>
            </a:r>
          </a:p>
        </p:txBody>
      </p:sp>
      <p:sp>
        <p:nvSpPr>
          <p:cNvPr id="7177" name="Footer Placeholder 1">
            <a:extLst>
              <a:ext uri="{FF2B5EF4-FFF2-40B4-BE49-F238E27FC236}">
                <a16:creationId xmlns:a16="http://schemas.microsoft.com/office/drawing/2014/main" id="{13D8C664-CCA9-11B7-17E4-991DCBD9A7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-1044575" y="6497638"/>
            <a:ext cx="6848475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1100" dirty="0">
                <a:latin typeface="Arial"/>
                <a:cs typeface="Arial"/>
              </a:rPr>
              <a:t>TM-T15 Deviation Site Training Slides/ WPD TM W4/ v4.0/</a:t>
            </a:r>
            <a:r>
              <a:rPr lang="en-GB" altLang="en-US" sz="1100" dirty="0">
                <a:latin typeface="Arial"/>
                <a:cs typeface="Arial"/>
              </a:rPr>
              <a:t>14Oct2026</a:t>
            </a:r>
            <a:endParaRPr lang="en-US" sz="1100" dirty="0"/>
          </a:p>
          <a:p>
            <a:endParaRPr lang="en-GB" altLang="en-US" sz="1100" dirty="0"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9" descr="The University of Edinburgh home">
            <a:extLst>
              <a:ext uri="{FF2B5EF4-FFF2-40B4-BE49-F238E27FC236}">
                <a16:creationId xmlns:a16="http://schemas.microsoft.com/office/drawing/2014/main" id="{19C9AC85-B04A-7CE1-3E5E-F71D38388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48"/>
          <a:stretch>
            <a:fillRect/>
          </a:stretch>
        </p:blipFill>
        <p:spPr bwMode="auto">
          <a:xfrm>
            <a:off x="395288" y="333375"/>
            <a:ext cx="4824412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A53282-8BB9-82D5-5FC2-D70F4B25D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  <a:defRPr/>
            </a:pPr>
            <a:r>
              <a:rPr lang="en-GB" b="1" dirty="0"/>
              <a:t>TRENDING</a:t>
            </a:r>
            <a:endParaRPr lang="en-GB" sz="2400" dirty="0"/>
          </a:p>
          <a:p>
            <a:pPr>
              <a:defRPr/>
            </a:pPr>
            <a:r>
              <a:rPr lang="en-GB" sz="2400" dirty="0"/>
              <a:t>ACCORD QA will review/report on deviations/violations</a:t>
            </a:r>
          </a:p>
          <a:p>
            <a:pPr>
              <a:defRPr/>
            </a:pPr>
            <a:endParaRPr lang="en-GB" sz="2400" dirty="0"/>
          </a:p>
          <a:p>
            <a:pPr lvl="1">
              <a:defRPr/>
            </a:pPr>
            <a:r>
              <a:rPr lang="en-GB" sz="2000" dirty="0">
                <a:ea typeface="+mn-ea"/>
                <a:cs typeface="+mn-cs"/>
              </a:rPr>
              <a:t>Quarterly</a:t>
            </a:r>
          </a:p>
          <a:p>
            <a:pPr marL="457200" lvl="1" indent="0">
              <a:buFontTx/>
              <a:buNone/>
              <a:defRPr/>
            </a:pPr>
            <a:endParaRPr lang="en-GB" sz="2000" dirty="0">
              <a:ea typeface="+mn-ea"/>
              <a:cs typeface="+mn-cs"/>
            </a:endParaRPr>
          </a:p>
          <a:p>
            <a:pPr lvl="1">
              <a:defRPr/>
            </a:pPr>
            <a:r>
              <a:rPr lang="en-GB" sz="2000" dirty="0">
                <a:ea typeface="+mn-ea"/>
                <a:cs typeface="+mn-cs"/>
              </a:rPr>
              <a:t>Study trends</a:t>
            </a:r>
          </a:p>
          <a:p>
            <a:pPr lvl="1">
              <a:defRPr/>
            </a:pPr>
            <a:r>
              <a:rPr lang="en-GB" sz="2000" dirty="0">
                <a:ea typeface="+mn-ea"/>
                <a:cs typeface="+mn-cs"/>
              </a:rPr>
              <a:t>Global trends</a:t>
            </a:r>
          </a:p>
          <a:p>
            <a:pPr lvl="1">
              <a:buFontTx/>
              <a:buNone/>
              <a:defRPr/>
            </a:pPr>
            <a:endParaRPr lang="en-GB" sz="2000" dirty="0">
              <a:ea typeface="+mn-ea"/>
              <a:cs typeface="+mn-cs"/>
            </a:endParaRPr>
          </a:p>
          <a:p>
            <a:pPr>
              <a:defRPr/>
            </a:pPr>
            <a:r>
              <a:rPr lang="en-GB" sz="2400" dirty="0"/>
              <a:t>ACCORD Senior Clinical Trials Monitor will address study-specific trends and/or significant findings with research team</a:t>
            </a:r>
          </a:p>
          <a:p>
            <a:pPr>
              <a:defRPr/>
            </a:pPr>
            <a:endParaRPr lang="en-GB" sz="1400" dirty="0"/>
          </a:p>
        </p:txBody>
      </p:sp>
      <p:sp>
        <p:nvSpPr>
          <p:cNvPr id="5" name="Left Arrow 4">
            <a:extLst>
              <a:ext uri="{FF2B5EF4-FFF2-40B4-BE49-F238E27FC236}">
                <a16:creationId xmlns:a16="http://schemas.microsoft.com/office/drawing/2014/main" id="{6A26AF52-D735-C6C6-AA40-D4FC5D3AAEA0}"/>
              </a:ext>
            </a:extLst>
          </p:cNvPr>
          <p:cNvSpPr/>
          <p:nvPr/>
        </p:nvSpPr>
        <p:spPr>
          <a:xfrm>
            <a:off x="2503488" y="2708275"/>
            <a:ext cx="6299200" cy="1008063"/>
          </a:xfrm>
          <a:prstGeom prst="lef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600" dirty="0">
                <a:solidFill>
                  <a:schemeClr val="tx1"/>
                </a:solidFill>
              </a:rPr>
              <a:t>To Heads of Research Governance (NHSL/UoE) and Senior Clinical Trials Monitor </a:t>
            </a:r>
            <a:r>
              <a:rPr lang="en-GB" sz="1600" b="1" dirty="0">
                <a:solidFill>
                  <a:schemeClr val="tx1"/>
                </a:solidFill>
              </a:rPr>
              <a:t>(ACCORD)</a:t>
            </a:r>
          </a:p>
        </p:txBody>
      </p:sp>
      <p:sp>
        <p:nvSpPr>
          <p:cNvPr id="8197" name="TextBox 1">
            <a:extLst>
              <a:ext uri="{FF2B5EF4-FFF2-40B4-BE49-F238E27FC236}">
                <a16:creationId xmlns:a16="http://schemas.microsoft.com/office/drawing/2014/main" id="{6C7A4159-FC5F-FB07-2229-724FB722F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620713"/>
            <a:ext cx="2016125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Insert Study Logo</a:t>
            </a:r>
          </a:p>
        </p:txBody>
      </p:sp>
      <p:sp>
        <p:nvSpPr>
          <p:cNvPr id="8198" name="Footer Placeholder 1">
            <a:extLst>
              <a:ext uri="{FF2B5EF4-FFF2-40B4-BE49-F238E27FC236}">
                <a16:creationId xmlns:a16="http://schemas.microsoft.com/office/drawing/2014/main" id="{7EDC2364-FF27-E368-D51D-AC16F8F4B4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-596900" y="6524625"/>
            <a:ext cx="6200775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1100" dirty="0">
                <a:latin typeface="Arial"/>
                <a:cs typeface="Arial"/>
              </a:rPr>
              <a:t>TM-T15 Deviation Site Training Slides/ WPD TM W4/ v4.0/</a:t>
            </a:r>
            <a:r>
              <a:rPr lang="en-GB" altLang="en-US" sz="1100" dirty="0">
                <a:latin typeface="Arial"/>
                <a:cs typeface="Arial"/>
              </a:rPr>
              <a:t>14Oct2026</a:t>
            </a:r>
            <a:endParaRPr lang="en-US" sz="1100" dirty="0"/>
          </a:p>
          <a:p>
            <a:endParaRPr lang="en-GB" altLang="en-US" sz="1100" dirty="0"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 descr="The University of Edinburgh home">
            <a:extLst>
              <a:ext uri="{FF2B5EF4-FFF2-40B4-BE49-F238E27FC236}">
                <a16:creationId xmlns:a16="http://schemas.microsoft.com/office/drawing/2014/main" id="{78650D02-FE95-78C4-93AB-A441EFBFE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90"/>
          <a:stretch>
            <a:fillRect/>
          </a:stretch>
        </p:blipFill>
        <p:spPr bwMode="auto">
          <a:xfrm>
            <a:off x="395288" y="333375"/>
            <a:ext cx="4897437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95EE34-6444-1A57-43F8-161077983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550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GB" b="1" dirty="0"/>
              <a:t>RETENTION OF LOG/FORMS</a:t>
            </a:r>
            <a:endParaRPr lang="en-GB" sz="2400" dirty="0"/>
          </a:p>
          <a:p>
            <a:pPr marL="0" indent="0">
              <a:buFontTx/>
              <a:buNone/>
              <a:defRPr/>
            </a:pPr>
            <a:r>
              <a:rPr lang="en-GB" sz="2400" dirty="0"/>
              <a:t>Original records (essential documents) retained in the Investigator Site File (ISF) by the PI, or designee, with;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Any communication, including ACCORD email receipt and resolution of corrective/preventative actions or the change of status of a non-compliance</a:t>
            </a:r>
            <a:r>
              <a:rPr lang="en-GB" sz="2000" dirty="0">
                <a:solidFill>
                  <a:srgbClr val="002060"/>
                </a:solidFill>
              </a:rPr>
              <a:t>.</a:t>
            </a:r>
            <a:endParaRPr lang="en-GB" sz="2400" dirty="0">
              <a:solidFill>
                <a:srgbClr val="002060"/>
              </a:solidFill>
              <a:ea typeface="+mn-ea"/>
              <a:cs typeface="+mn-cs"/>
            </a:endParaRPr>
          </a:p>
          <a:p>
            <a:pPr marL="0" indent="0">
              <a:buFontTx/>
              <a:buNone/>
              <a:defRPr/>
            </a:pPr>
            <a:r>
              <a:rPr lang="en-GB" sz="2400" dirty="0"/>
              <a:t>Copies retained in the Trial Master File (TMF) or Sponsor File, with;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ea typeface="+mn-ea"/>
                <a:cs typeface="+mn-cs"/>
              </a:rPr>
              <a:t>Any communication, including ACCORD email receipt and resolution of corrective/preventative actions or the change of status of a non-compliance.</a:t>
            </a:r>
          </a:p>
          <a:p>
            <a:pPr>
              <a:buFontTx/>
              <a:buNone/>
              <a:defRPr/>
            </a:pPr>
            <a:endParaRPr lang="en-GB" dirty="0"/>
          </a:p>
        </p:txBody>
      </p:sp>
      <p:sp>
        <p:nvSpPr>
          <p:cNvPr id="9220" name="TextBox 1">
            <a:extLst>
              <a:ext uri="{FF2B5EF4-FFF2-40B4-BE49-F238E27FC236}">
                <a16:creationId xmlns:a16="http://schemas.microsoft.com/office/drawing/2014/main" id="{B2AE7FA0-A3AA-0438-EB23-B9A123A57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620713"/>
            <a:ext cx="2016125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Insert Study Logo</a:t>
            </a:r>
          </a:p>
        </p:txBody>
      </p:sp>
      <p:sp>
        <p:nvSpPr>
          <p:cNvPr id="9221" name="Footer Placeholder 1">
            <a:extLst>
              <a:ext uri="{FF2B5EF4-FFF2-40B4-BE49-F238E27FC236}">
                <a16:creationId xmlns:a16="http://schemas.microsoft.com/office/drawing/2014/main" id="{33A877BE-978B-143A-DA4A-79852A4379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-612775" y="6483350"/>
            <a:ext cx="61277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1100" dirty="0">
                <a:latin typeface="Arial"/>
                <a:cs typeface="Arial"/>
              </a:rPr>
              <a:t>TM-T15 Deviation Site Training Slides/ WPD TM W4/ v4.0/</a:t>
            </a:r>
            <a:r>
              <a:rPr lang="en-GB" altLang="en-US" sz="1100" dirty="0">
                <a:latin typeface="Arial"/>
                <a:cs typeface="Arial"/>
              </a:rPr>
              <a:t>14Oct2026</a:t>
            </a:r>
            <a:endParaRPr lang="en-US" sz="1100" dirty="0"/>
          </a:p>
          <a:p>
            <a:endParaRPr lang="en-GB" altLang="en-US" sz="1100" dirty="0"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9" descr="The University of Edinburgh home">
            <a:extLst>
              <a:ext uri="{FF2B5EF4-FFF2-40B4-BE49-F238E27FC236}">
                <a16:creationId xmlns:a16="http://schemas.microsoft.com/office/drawing/2014/main" id="{F19A4DEC-58D4-A87D-E1D4-3161E4828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90"/>
          <a:stretch>
            <a:fillRect/>
          </a:stretch>
        </p:blipFill>
        <p:spPr bwMode="auto">
          <a:xfrm>
            <a:off x="395288" y="333375"/>
            <a:ext cx="4897437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Content Placeholder 3">
            <a:extLst>
              <a:ext uri="{FF2B5EF4-FFF2-40B4-BE49-F238E27FC236}">
                <a16:creationId xmlns:a16="http://schemas.microsoft.com/office/drawing/2014/main" id="{9D025256-3322-FD3D-69E7-10DDC493A9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  <a:defRPr/>
            </a:pPr>
            <a:r>
              <a:rPr lang="en-GB" altLang="en-US" b="1" dirty="0"/>
              <a:t>CONTACTS &amp; REFERENCES</a:t>
            </a:r>
          </a:p>
          <a:p>
            <a:pPr>
              <a:buFontTx/>
              <a:buNone/>
              <a:defRPr/>
            </a:pPr>
            <a:endParaRPr lang="en-GB" altLang="en-US" sz="2400" dirty="0"/>
          </a:p>
          <a:p>
            <a:pPr marL="0" indent="0" algn="just">
              <a:buFontTx/>
              <a:buNone/>
              <a:defRPr/>
            </a:pPr>
            <a:r>
              <a:rPr lang="en-GB" altLang="en-US" sz="2400" dirty="0"/>
              <a:t>Please address any questions to:</a:t>
            </a:r>
          </a:p>
          <a:p>
            <a:pPr lvl="1" algn="just">
              <a:buFont typeface="Arial" panose="020B0604020202020204" pitchFamily="34" charset="0"/>
              <a:buChar char="•"/>
              <a:defRPr/>
            </a:pPr>
            <a:r>
              <a:rPr lang="en-GB" altLang="en-US" sz="2400" dirty="0" err="1">
                <a:hlinkClick r:id="rId3"/>
              </a:rPr>
              <a:t>QA@accord.scot</a:t>
            </a:r>
            <a:endParaRPr lang="en-GB" altLang="en-US" sz="2400" dirty="0"/>
          </a:p>
          <a:p>
            <a:pPr marL="457200" lvl="1" indent="0" algn="just">
              <a:buFontTx/>
              <a:buNone/>
              <a:defRPr/>
            </a:pPr>
            <a:endParaRPr lang="en-GB" altLang="en-US" sz="2000" dirty="0"/>
          </a:p>
          <a:p>
            <a:pPr marL="0" indent="0">
              <a:buFontTx/>
              <a:buNone/>
              <a:defRPr/>
            </a:pPr>
            <a:r>
              <a:rPr lang="en-GB" altLang="en-US" sz="2400" dirty="0"/>
              <a:t>SOP CR010 and examples of completed Deviation Logs/Violations Forms are available on the ACCORD website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hlinkClick r:id="rId4"/>
              </a:rPr>
              <a:t>www.accord.scot</a:t>
            </a:r>
            <a:endParaRPr lang="en-GB" altLang="en-US" sz="2400" dirty="0"/>
          </a:p>
          <a:p>
            <a:pPr lvl="1">
              <a:defRPr/>
            </a:pPr>
            <a:endParaRPr lang="en-GB" altLang="en-US" sz="2000" dirty="0"/>
          </a:p>
          <a:p>
            <a:pPr lvl="1">
              <a:buFontTx/>
              <a:buNone/>
              <a:defRPr/>
            </a:pPr>
            <a:endParaRPr lang="en-GB" altLang="en-US" sz="2000" dirty="0"/>
          </a:p>
          <a:p>
            <a:pPr>
              <a:buFontTx/>
              <a:buNone/>
              <a:defRPr/>
            </a:pPr>
            <a:endParaRPr lang="en-GB" altLang="en-US" sz="2400" dirty="0"/>
          </a:p>
          <a:p>
            <a:pPr algn="ctr">
              <a:buFontTx/>
              <a:buNone/>
              <a:defRPr/>
            </a:pPr>
            <a:endParaRPr lang="en-GB" altLang="en-US" sz="2400" dirty="0"/>
          </a:p>
          <a:p>
            <a:pPr algn="ctr">
              <a:buFontTx/>
              <a:buNone/>
              <a:defRPr/>
            </a:pPr>
            <a:endParaRPr lang="en-GB" altLang="en-US" sz="2400" dirty="0"/>
          </a:p>
          <a:p>
            <a:pPr>
              <a:buFontTx/>
              <a:buNone/>
              <a:defRPr/>
            </a:pPr>
            <a:endParaRPr lang="en-GB" altLang="en-US" sz="2000" dirty="0"/>
          </a:p>
          <a:p>
            <a:pPr>
              <a:buFontTx/>
              <a:buNone/>
              <a:defRPr/>
            </a:pPr>
            <a:endParaRPr lang="en-GB" altLang="en-US" dirty="0"/>
          </a:p>
        </p:txBody>
      </p:sp>
      <p:sp>
        <p:nvSpPr>
          <p:cNvPr id="10244" name="TextBox 1">
            <a:extLst>
              <a:ext uri="{FF2B5EF4-FFF2-40B4-BE49-F238E27FC236}">
                <a16:creationId xmlns:a16="http://schemas.microsoft.com/office/drawing/2014/main" id="{3CA0A2DE-CA81-39C8-7D79-2AF57AB8B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620713"/>
            <a:ext cx="2016125" cy="3698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Insert Study Logo</a:t>
            </a:r>
          </a:p>
        </p:txBody>
      </p:sp>
      <p:sp>
        <p:nvSpPr>
          <p:cNvPr id="10245" name="Footer Placeholder 1">
            <a:extLst>
              <a:ext uri="{FF2B5EF4-FFF2-40B4-BE49-F238E27FC236}">
                <a16:creationId xmlns:a16="http://schemas.microsoft.com/office/drawing/2014/main" id="{2537EC4D-92BF-E28C-F6C2-ADF4805592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-541338" y="6497638"/>
            <a:ext cx="6200776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sz="1100" dirty="0">
                <a:latin typeface="Arial"/>
                <a:cs typeface="Arial"/>
              </a:rPr>
              <a:t>TM-T15 Deviation Site Training Slides/ WPD TM W4/ v4.0/</a:t>
            </a:r>
            <a:r>
              <a:rPr lang="en-GB" altLang="en-US" sz="1100" dirty="0">
                <a:latin typeface="Arial"/>
                <a:cs typeface="Arial"/>
              </a:rPr>
              <a:t>14Oct2026</a:t>
            </a:r>
            <a:endParaRPr lang="en-US" sz="1100" dirty="0"/>
          </a:p>
          <a:p>
            <a:endParaRPr lang="en-GB" altLang="en-US" sz="1100" dirty="0"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69D023E9DD8C4BB5C75B0F88F3E205" ma:contentTypeVersion="3" ma:contentTypeDescription="Create a new document." ma:contentTypeScope="" ma:versionID="ddb5cbef001edb33aa80890151714386">
  <xsd:schema xmlns:xsd="http://www.w3.org/2001/XMLSchema" xmlns:xs="http://www.w3.org/2001/XMLSchema" xmlns:p="http://schemas.microsoft.com/office/2006/metadata/properties" xmlns:ns2="14f2b3dd-ceef-4c91-b8f7-144313ce8d40" targetNamespace="http://schemas.microsoft.com/office/2006/metadata/properties" ma:root="true" ma:fieldsID="2fbdd9aad395e2796e6ced5c276be7c8" ns2:_="">
    <xsd:import namespace="14f2b3dd-ceef-4c91-b8f7-144313ce8d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f2b3dd-ceef-4c91-b8f7-144313ce8d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e9a5a534-d80e-4429-8569-37d59b1d7518">
      <Terms xmlns="http://schemas.microsoft.com/office/infopath/2007/PartnerControls"/>
    </TaxKeywordTaxHTField>
    <_Flow_SignoffStatus xmlns="c613bac0-5563-4f3d-be06-7856d04ac816" xsi:nil="true"/>
    <TaxCatchAll xmlns="e9a5a534-d80e-4429-8569-37d59b1d7518"/>
    <lcf76f155ced4ddcb4097134ff3c332f xmlns="c613bac0-5563-4f3d-be06-7856d04ac816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F91F94-EB8D-4581-8167-4EE7FE9C52DA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CDB4FEBF-4A35-4DD9-8A8E-1F051AE568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f2b3dd-ceef-4c91-b8f7-144313ce8d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C9DE4B-8C11-46CD-A61B-DB329BAFD9A9}">
  <ds:schemaRefs>
    <ds:schemaRef ds:uri="http://schemas.microsoft.com/office/2006/metadata/properties"/>
    <ds:schemaRef ds:uri="http://schemas.microsoft.com/office/infopath/2007/PartnerControls"/>
    <ds:schemaRef ds:uri="e9a5a534-d80e-4429-8569-37d59b1d7518"/>
    <ds:schemaRef ds:uri="c613bac0-5563-4f3d-be06-7856d04ac816"/>
  </ds:schemaRefs>
</ds:datastoreItem>
</file>

<file path=customXml/itemProps4.xml><?xml version="1.0" encoding="utf-8"?>
<ds:datastoreItem xmlns:ds="http://schemas.openxmlformats.org/officeDocument/2006/customXml" ds:itemID="{48D62F27-5C86-4D42-8560-53B983728F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555</Words>
  <Application>Microsoft Office PowerPoint</Application>
  <PresentationFormat>On-screen Show (4:3)</PresentationFormat>
  <Paragraphs>95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Default Design</vt:lpstr>
      <vt:lpstr>MANAGEMENT OF PROTOCOL AND GCP DEVIATIONS AND VIOLATIONS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NHS Lothian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Fiona McArdle</dc:creator>
  <cp:lastModifiedBy>Tanya Tharakan</cp:lastModifiedBy>
  <cp:revision>69</cp:revision>
  <dcterms:created xsi:type="dcterms:W3CDTF">2015-09-15T08:32:16Z</dcterms:created>
  <dcterms:modified xsi:type="dcterms:W3CDTF">2026-09-22T16:27:01Z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TaxHTField">
    <vt:lpwstr/>
  </property>
  <property fmtid="{D5CDD505-2E9C-101B-9397-08002B2CF9AE}" pid="3" name="TaxCatchAll">
    <vt:lpwstr/>
  </property>
  <property fmtid="{D5CDD505-2E9C-101B-9397-08002B2CF9AE}" pid="4" name="TaxKeyword">
    <vt:lpwstr/>
  </property>
  <property fmtid="{D5CDD505-2E9C-101B-9397-08002B2CF9AE}" pid="5" name="Sign-off status">
    <vt:lpwstr/>
  </property>
  <property fmtid="{D5CDD505-2E9C-101B-9397-08002B2CF9AE}" pid="6" name="lcf76f155ced4ddcb4097134ff3c332f">
    <vt:lpwstr/>
  </property>
</Properties>
</file>